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78" r:id="rId9"/>
    <p:sldId id="263" r:id="rId10"/>
    <p:sldId id="264" r:id="rId11"/>
    <p:sldId id="265" r:id="rId12"/>
    <p:sldId id="266" r:id="rId13"/>
    <p:sldId id="274" r:id="rId14"/>
    <p:sldId id="275" r:id="rId15"/>
    <p:sldId id="267" r:id="rId16"/>
    <p:sldId id="268" r:id="rId17"/>
    <p:sldId id="269" r:id="rId18"/>
    <p:sldId id="270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4790" autoAdjust="0"/>
  </p:normalViewPr>
  <p:slideViewPr>
    <p:cSldViewPr>
      <p:cViewPr varScale="1">
        <p:scale>
          <a:sx n="107" d="100"/>
          <a:sy n="107" d="100"/>
        </p:scale>
        <p:origin x="-9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ACC64-DB01-47B3-9D71-9E6DFFBDF709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E12D0-36E6-4782-9B00-9109FE379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76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lindstrad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E12D0-36E6-4782-9B00-9109FE3790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0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E12D0-36E6-4782-9B00-9109FE3790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62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06C0-06DC-49AB-9454-5CACF7350958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A4EA-6C58-4622-84D8-003F28AA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4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06C0-06DC-49AB-9454-5CACF7350958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A4EA-6C58-4622-84D8-003F28AA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4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06C0-06DC-49AB-9454-5CACF7350958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A4EA-6C58-4622-84D8-003F28AA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0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06C0-06DC-49AB-9454-5CACF7350958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A4EA-6C58-4622-84D8-003F28AA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3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06C0-06DC-49AB-9454-5CACF7350958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A4EA-6C58-4622-84D8-003F28AA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2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06C0-06DC-49AB-9454-5CACF7350958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A4EA-6C58-4622-84D8-003F28AA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4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06C0-06DC-49AB-9454-5CACF7350958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A4EA-6C58-4622-84D8-003F28AA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0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06C0-06DC-49AB-9454-5CACF7350958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A4EA-6C58-4622-84D8-003F28AA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3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06C0-06DC-49AB-9454-5CACF7350958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A4EA-6C58-4622-84D8-003F28AA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1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06C0-06DC-49AB-9454-5CACF7350958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A4EA-6C58-4622-84D8-003F28AA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4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06C0-06DC-49AB-9454-5CACF7350958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A4EA-6C58-4622-84D8-003F28AA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8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806C0-06DC-49AB-9454-5CACF7350958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1A4EA-6C58-4622-84D8-003F28AA1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2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Bison Hazing Guide\Lindstrand photos\AWCC Bison 00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0804" y="1"/>
            <a:ext cx="7772400" cy="1470025"/>
          </a:xfrm>
        </p:spPr>
        <p:txBody>
          <a:bodyPr/>
          <a:lstStyle/>
          <a:p>
            <a:r>
              <a:rPr lang="en-US" dirty="0" smtClean="0"/>
              <a:t>Wood bison gender/age 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6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:\Bison ID Guide\SexAge photos\bull walking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495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239000" y="2280379"/>
            <a:ext cx="16764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FF00"/>
                </a:solidFill>
              </a:rPr>
              <a:t>Cow</a:t>
            </a:r>
            <a:endParaRPr lang="en-US" sz="2400" dirty="0" smtClean="0">
              <a:solidFill>
                <a:srgbClr val="FFFF00"/>
              </a:solidFill>
            </a:endParaRPr>
          </a:p>
          <a:p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14600" y="1632679"/>
            <a:ext cx="16764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FF00"/>
                </a:solidFill>
              </a:rPr>
              <a:t>Bull</a:t>
            </a:r>
            <a:endParaRPr lang="en-US" sz="2400" dirty="0" smtClean="0">
              <a:solidFill>
                <a:srgbClr val="FFFF00"/>
              </a:solidFill>
            </a:endParaRPr>
          </a:p>
          <a:p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54056" y="5247338"/>
            <a:ext cx="1981200" cy="8191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/>
              <a:t>Cow, older-aged</a:t>
            </a:r>
          </a:p>
          <a:p>
            <a:pPr algn="l"/>
            <a:r>
              <a:rPr lang="en-US" sz="1400" dirty="0" smtClean="0"/>
              <a:t>Narrow head, horns curved inward</a:t>
            </a:r>
            <a:endParaRPr lang="en-US" sz="1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76400" y="5231410"/>
            <a:ext cx="2362200" cy="1245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/>
              <a:t>Bull, older-aged</a:t>
            </a:r>
          </a:p>
          <a:p>
            <a:pPr algn="l"/>
            <a:r>
              <a:rPr lang="en-US" sz="1400" dirty="0" smtClean="0"/>
              <a:t>Visible penis sheath, large horn bases, wide forehead, horns curved inward into a “C” shape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066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W:\Bison ID Guide\SexAge photos\AWCC Wood Bison 00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5080" y="10160"/>
            <a:ext cx="6177280" cy="1285240"/>
          </a:xfrm>
        </p:spPr>
        <p:txBody>
          <a:bodyPr>
            <a:normAutofit/>
          </a:bodyPr>
          <a:lstStyle/>
          <a:p>
            <a:r>
              <a:rPr lang="en-US" dirty="0" smtClean="0"/>
              <a:t>Bison gender and age quiz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2362200"/>
            <a:ext cx="1752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FF00"/>
                </a:solidFill>
              </a:rPr>
              <a:t>?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53000" y="2514600"/>
            <a:ext cx="1752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FF00"/>
                </a:solidFill>
              </a:rPr>
              <a:t>?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2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:\Bison ID Guide\SexAge photos\AWCC Wood Bison 00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52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24000" y="1776574"/>
            <a:ext cx="16764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FF00"/>
                </a:solidFill>
              </a:rPr>
              <a:t>Cow</a:t>
            </a:r>
            <a:endParaRPr lang="en-US" sz="2400" dirty="0" smtClean="0">
              <a:solidFill>
                <a:srgbClr val="FFFF00"/>
              </a:solidFill>
            </a:endParaRPr>
          </a:p>
          <a:p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029200" y="1984219"/>
            <a:ext cx="16764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FF00"/>
                </a:solidFill>
              </a:rPr>
              <a:t>Bull</a:t>
            </a:r>
            <a:endParaRPr lang="en-US" sz="2400" dirty="0" smtClean="0">
              <a:solidFill>
                <a:srgbClr val="FFFF00"/>
              </a:solidFill>
            </a:endParaRPr>
          </a:p>
          <a:p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2000" y="5657850"/>
            <a:ext cx="1981200" cy="8191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/>
              <a:t>Cow, older-aged</a:t>
            </a:r>
          </a:p>
          <a:p>
            <a:pPr algn="l"/>
            <a:r>
              <a:rPr lang="en-US" sz="1400" dirty="0" smtClean="0"/>
              <a:t>Narrow head, horns curved inward</a:t>
            </a:r>
            <a:endParaRPr lang="en-US" sz="1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800600" y="5657850"/>
            <a:ext cx="2362200" cy="9715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/>
              <a:t>Bull, older-aged</a:t>
            </a:r>
          </a:p>
          <a:p>
            <a:pPr algn="l"/>
            <a:r>
              <a:rPr lang="en-US" sz="1400" dirty="0" smtClean="0"/>
              <a:t>Large horn bases, wide forehead, massive afro and beard, horns curved inward and slightly “</a:t>
            </a:r>
            <a:r>
              <a:rPr lang="en-US" sz="1400" dirty="0" err="1" smtClean="0"/>
              <a:t>broomed</a:t>
            </a:r>
            <a:r>
              <a:rPr lang="en-US" sz="1400" dirty="0" smtClean="0"/>
              <a:t>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7136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W:\Bison ID Guide\SexAge photos\Cowwbhorzcrop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4392"/>
            <a:ext cx="9144000" cy="687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5080" y="10160"/>
            <a:ext cx="6177280" cy="1285240"/>
          </a:xfrm>
        </p:spPr>
        <p:txBody>
          <a:bodyPr>
            <a:normAutofit/>
          </a:bodyPr>
          <a:lstStyle/>
          <a:p>
            <a:r>
              <a:rPr lang="en-US" dirty="0" smtClean="0"/>
              <a:t>Bison gender and age quiz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52800" y="3886200"/>
            <a:ext cx="1752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FF00"/>
                </a:solidFill>
              </a:rPr>
              <a:t>?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9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W:\Bison ID Guide\SexAge photos\Cowwbhorzcrop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4392"/>
            <a:ext cx="9144000" cy="687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444915" y="3886200"/>
            <a:ext cx="16764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FF00"/>
                </a:solidFill>
              </a:rPr>
              <a:t>Cow</a:t>
            </a:r>
            <a:endParaRPr lang="en-US" sz="2400" dirty="0" smtClean="0">
              <a:solidFill>
                <a:srgbClr val="FFFF00"/>
              </a:solidFill>
            </a:endParaRPr>
          </a:p>
          <a:p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57400" y="5943600"/>
            <a:ext cx="2819400" cy="8191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/>
              <a:t>Cow, older-aged</a:t>
            </a:r>
          </a:p>
          <a:p>
            <a:pPr algn="l"/>
            <a:r>
              <a:rPr lang="en-US" sz="1400" dirty="0" smtClean="0"/>
              <a:t>Narrow head, horns narrow and distinctly “C” shaped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9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:\Bison ID Guide\SexAge photos\Lindstrand AWCC 486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5080" y="10160"/>
            <a:ext cx="6177280" cy="1285240"/>
          </a:xfrm>
        </p:spPr>
        <p:txBody>
          <a:bodyPr>
            <a:normAutofit/>
          </a:bodyPr>
          <a:lstStyle/>
          <a:p>
            <a:r>
              <a:rPr lang="en-US" dirty="0" smtClean="0"/>
              <a:t>Bison gender and age quiz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2780" y="1541780"/>
            <a:ext cx="1752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FF00"/>
                </a:solidFill>
              </a:rPr>
              <a:t>?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0" y="2514600"/>
            <a:ext cx="1752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FF00"/>
                </a:solidFill>
              </a:rPr>
              <a:t>?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81000" y="2438400"/>
            <a:ext cx="1752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FFFF00"/>
                </a:solidFill>
              </a:rPr>
              <a:t>?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352800" y="2819400"/>
            <a:ext cx="1752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FF00"/>
                </a:solidFill>
              </a:rPr>
              <a:t>?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239000" y="2286000"/>
            <a:ext cx="1752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FF00"/>
                </a:solidFill>
              </a:rPr>
              <a:t>?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W:\Bison ID Guide\SexAge photos\Lindstrand AWCC 486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7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352800" y="2036251"/>
            <a:ext cx="16764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FF00"/>
                </a:solidFill>
              </a:rPr>
              <a:t>Bull</a:t>
            </a:r>
            <a:endParaRPr lang="en-US" sz="2400" dirty="0" smtClean="0">
              <a:solidFill>
                <a:srgbClr val="FFFF00"/>
              </a:solidFill>
            </a:endParaRPr>
          </a:p>
          <a:p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543862" y="1817557"/>
            <a:ext cx="16764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FF00"/>
                </a:solidFill>
              </a:rPr>
              <a:t>Bull</a:t>
            </a:r>
            <a:endParaRPr lang="en-US" sz="2400" dirty="0" smtClean="0">
              <a:solidFill>
                <a:srgbClr val="FFFF00"/>
              </a:solidFill>
            </a:endParaRPr>
          </a:p>
          <a:p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0" y="503107"/>
            <a:ext cx="16764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FF00"/>
                </a:solidFill>
              </a:rPr>
              <a:t>Bull</a:t>
            </a:r>
            <a:endParaRPr lang="en-US" sz="2400" dirty="0" smtClean="0">
              <a:solidFill>
                <a:srgbClr val="FFFF00"/>
              </a:solidFill>
            </a:endParaRPr>
          </a:p>
          <a:p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259080" y="1729292"/>
            <a:ext cx="16764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FFFF00"/>
                </a:solidFill>
              </a:rPr>
              <a:t>Bull</a:t>
            </a: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315200" y="1055557"/>
            <a:ext cx="16764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FF00"/>
                </a:solidFill>
              </a:rPr>
              <a:t>Bull</a:t>
            </a:r>
            <a:endParaRPr lang="en-US" sz="2400" dirty="0" smtClean="0">
              <a:solidFill>
                <a:srgbClr val="FFFF00"/>
              </a:solidFill>
            </a:endParaRPr>
          </a:p>
          <a:p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5187500"/>
            <a:ext cx="1981200" cy="8191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/>
              <a:t>Bull, middle-aged</a:t>
            </a:r>
          </a:p>
          <a:p>
            <a:pPr algn="l"/>
            <a:r>
              <a:rPr lang="en-US" sz="1400" dirty="0" smtClean="0"/>
              <a:t>Wide horn base, extensive hair on head, horns starting to curve inward</a:t>
            </a:r>
            <a:endParaRPr lang="en-US" sz="14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14400" y="6006650"/>
            <a:ext cx="2286000" cy="8191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/>
              <a:t>Bull, older-aged</a:t>
            </a:r>
          </a:p>
          <a:p>
            <a:pPr algn="l"/>
            <a:r>
              <a:rPr lang="en-US" sz="1400" dirty="0" smtClean="0"/>
              <a:t>Wide horn base, wide forehead, extensive hair on head, horns curved inward in distinct “C” shape</a:t>
            </a:r>
            <a:endParaRPr lang="en-US" sz="14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590800" y="5257800"/>
            <a:ext cx="1981200" cy="8191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/>
              <a:t>Bull, older-aged</a:t>
            </a:r>
          </a:p>
          <a:p>
            <a:pPr algn="l"/>
            <a:r>
              <a:rPr lang="en-US" sz="1400" dirty="0"/>
              <a:t>Wide horn base, wide forehead, extensive hair on head, horns curved inward in distinct “C” shape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53262" y="5371475"/>
            <a:ext cx="1981200" cy="8191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/>
              <a:t>Bull, older-aged</a:t>
            </a:r>
          </a:p>
          <a:p>
            <a:pPr algn="l"/>
            <a:r>
              <a:rPr lang="en-US" sz="1400" dirty="0"/>
              <a:t>Wide horn </a:t>
            </a:r>
            <a:r>
              <a:rPr lang="en-US" sz="1400" dirty="0" smtClean="0"/>
              <a:t>base, </a:t>
            </a:r>
            <a:r>
              <a:rPr lang="en-US" sz="1400" dirty="0"/>
              <a:t>horns curved inward in distinct “C” shape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696855" y="5371475"/>
            <a:ext cx="1981200" cy="8191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/>
              <a:t>Bull, middle-aged</a:t>
            </a:r>
          </a:p>
          <a:p>
            <a:pPr algn="l"/>
            <a:r>
              <a:rPr lang="en-US" sz="1400" dirty="0"/>
              <a:t>Wide horn base, </a:t>
            </a:r>
            <a:r>
              <a:rPr lang="en-US" sz="1400" dirty="0" smtClean="0"/>
              <a:t>wide forehead, hairy head but not as extensive as older bulls, horns starting </a:t>
            </a:r>
            <a:r>
              <a:rPr lang="en-US" sz="1400" dirty="0"/>
              <a:t>to curve inward</a:t>
            </a:r>
          </a:p>
        </p:txBody>
      </p:sp>
    </p:spTree>
    <p:extLst>
      <p:ext uri="{BB962C8B-B14F-4D97-AF65-F5344CB8AC3E}">
        <p14:creationId xmlns:p14="http://schemas.microsoft.com/office/powerpoint/2010/main" val="19668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W:\Bison ID Guide\SexAge photos\AWCC 2115 bison running Mike M._background remove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2700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5080" y="10160"/>
            <a:ext cx="6177280" cy="1285240"/>
          </a:xfrm>
        </p:spPr>
        <p:txBody>
          <a:bodyPr>
            <a:normAutofit/>
          </a:bodyPr>
          <a:lstStyle/>
          <a:p>
            <a:r>
              <a:rPr lang="en-US" dirty="0" smtClean="0"/>
              <a:t>Bison gender and age quiz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05400" y="2819400"/>
            <a:ext cx="1752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FFFF00"/>
                </a:solidFill>
              </a:rPr>
              <a:t>?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52400" y="2743200"/>
            <a:ext cx="1752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FFFF00"/>
                </a:solidFill>
              </a:rPr>
              <a:t>?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95700" y="2895600"/>
            <a:ext cx="1752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FF00"/>
                </a:solidFill>
              </a:rPr>
              <a:t>?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5600" y="2819400"/>
            <a:ext cx="1752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FF00"/>
                </a:solidFill>
              </a:rPr>
              <a:t>?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4800" y="2667000"/>
            <a:ext cx="1752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FFFF00"/>
                </a:solidFill>
              </a:rPr>
              <a:t>?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62000" y="2743200"/>
            <a:ext cx="1752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FFFF00"/>
                </a:solidFill>
              </a:rPr>
              <a:t>?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676400" y="2819400"/>
            <a:ext cx="1752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00"/>
                </a:solidFill>
              </a:rPr>
              <a:t>?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667000" y="2895600"/>
            <a:ext cx="1752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FF00"/>
                </a:solidFill>
              </a:rPr>
              <a:t>?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267200" y="2514600"/>
            <a:ext cx="1752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00"/>
                </a:solidFill>
              </a:rPr>
              <a:t>?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33400" y="2362200"/>
            <a:ext cx="1752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FFFF00"/>
                </a:solidFill>
              </a:rPr>
              <a:t>?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2438400"/>
            <a:ext cx="1752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FFFF00"/>
                </a:solidFill>
              </a:rPr>
              <a:t>?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1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:\Bison ID Guide\SexAge photos\AWCC 2115 bison running Mike M._background remove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412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62000" y="1600200"/>
            <a:ext cx="914400" cy="711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solidFill>
                  <a:srgbClr val="FFFF00"/>
                </a:solidFill>
              </a:rPr>
              <a:t>Yearling bull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0" y="1295400"/>
            <a:ext cx="914400" cy="711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solidFill>
                  <a:srgbClr val="FFFF00"/>
                </a:solidFill>
              </a:rPr>
              <a:t>Bull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715000" y="1447800"/>
            <a:ext cx="914400" cy="711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solidFill>
                  <a:srgbClr val="FFFF00"/>
                </a:solidFill>
              </a:rPr>
              <a:t>Bull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010400" y="1960340"/>
            <a:ext cx="914400" cy="711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solidFill>
                  <a:srgbClr val="FFFF00"/>
                </a:solidFill>
              </a:rPr>
              <a:t>Bull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57200" y="1143000"/>
            <a:ext cx="914400" cy="711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solidFill>
                  <a:srgbClr val="FFFF00"/>
                </a:solidFill>
              </a:rPr>
              <a:t>Bull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0" y="5048250"/>
            <a:ext cx="1524000" cy="8191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/>
              <a:t>Bull, young-age</a:t>
            </a:r>
          </a:p>
          <a:p>
            <a:pPr algn="l"/>
            <a:r>
              <a:rPr lang="en-US" sz="1400" dirty="0" smtClean="0"/>
              <a:t>Larger horn bases, wider forehead, horns in “L” shape</a:t>
            </a:r>
            <a:endParaRPr lang="en-US" sz="14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343400" y="1707245"/>
            <a:ext cx="914400" cy="711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solidFill>
                  <a:srgbClr val="FFFF00"/>
                </a:solidFill>
              </a:rPr>
              <a:t>Bull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200400" y="1688507"/>
            <a:ext cx="914400" cy="711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solidFill>
                  <a:srgbClr val="FFFF00"/>
                </a:solidFill>
              </a:rPr>
              <a:t>Bull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209800" y="1631805"/>
            <a:ext cx="914400" cy="711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solidFill>
                  <a:srgbClr val="FFFF00"/>
                </a:solidFill>
              </a:rPr>
              <a:t>Bull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304800" y="1600199"/>
            <a:ext cx="914400" cy="711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solidFill>
                  <a:srgbClr val="FFFF00"/>
                </a:solidFill>
              </a:rPr>
              <a:t>Bull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295400" y="1631804"/>
            <a:ext cx="914400" cy="711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solidFill>
                  <a:srgbClr val="FFFF00"/>
                </a:solidFill>
              </a:rPr>
              <a:t>Bull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76200" y="4133850"/>
            <a:ext cx="1676400" cy="8191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/>
              <a:t>Bull, older-aged</a:t>
            </a:r>
          </a:p>
          <a:p>
            <a:pPr algn="l"/>
            <a:r>
              <a:rPr lang="en-US" sz="1400" dirty="0" smtClean="0"/>
              <a:t>Large horn bases, wide forehead, horns curved inward in “C” shape</a:t>
            </a:r>
            <a:endParaRPr lang="en-US" sz="1400" dirty="0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451548" y="4724400"/>
            <a:ext cx="1367852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/>
              <a:t>Bull, yearling</a:t>
            </a:r>
          </a:p>
          <a:p>
            <a:pPr algn="l"/>
            <a:r>
              <a:rPr lang="en-US" sz="1400" dirty="0" smtClean="0"/>
              <a:t>Horns straight out at 45°, wider forehead</a:t>
            </a:r>
            <a:endParaRPr lang="en-US" sz="1400" dirty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905000" y="5257800"/>
            <a:ext cx="1371600" cy="838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/>
              <a:t>Bull, young-age</a:t>
            </a:r>
          </a:p>
          <a:p>
            <a:pPr algn="l"/>
            <a:r>
              <a:rPr lang="en-US" sz="1400" dirty="0"/>
              <a:t>Larger horn bases, wider forehead, horns in “L” shape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3196652" y="5257800"/>
            <a:ext cx="1299148" cy="1066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/>
              <a:t>Bull, older-age</a:t>
            </a:r>
          </a:p>
          <a:p>
            <a:pPr algn="l"/>
            <a:r>
              <a:rPr lang="en-US" sz="1400" dirty="0"/>
              <a:t>Large horn bases, wide forehead</a:t>
            </a:r>
            <a:r>
              <a:rPr lang="en-US" sz="1400" dirty="0" smtClean="0"/>
              <a:t>, extensive hair on head, </a:t>
            </a:r>
            <a:r>
              <a:rPr lang="en-US" sz="1400" dirty="0"/>
              <a:t>horns curved inward in “C” shape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5482652" y="4343400"/>
            <a:ext cx="1756348" cy="838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/>
              <a:t>Bull, older-age</a:t>
            </a:r>
          </a:p>
          <a:p>
            <a:pPr algn="l"/>
            <a:r>
              <a:rPr lang="en-US" sz="1400" dirty="0"/>
              <a:t>Large horn bases, wide forehead</a:t>
            </a:r>
            <a:r>
              <a:rPr lang="en-US" sz="1400" dirty="0" smtClean="0"/>
              <a:t>, extensive hair on head, </a:t>
            </a:r>
            <a:r>
              <a:rPr lang="en-US" sz="1400" dirty="0"/>
              <a:t>horns curved inward in “C” shape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4530777" y="5251866"/>
            <a:ext cx="1524000" cy="8191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/>
              <a:t>Bull, young-age</a:t>
            </a:r>
          </a:p>
          <a:p>
            <a:pPr algn="l"/>
            <a:r>
              <a:rPr lang="en-US" sz="1400" dirty="0" smtClean="0"/>
              <a:t>Larger horn bases, wider forehead, horns in “L” shape</a:t>
            </a:r>
            <a:endParaRPr lang="en-US" sz="1400" dirty="0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5943600" y="5276850"/>
            <a:ext cx="1524000" cy="8191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/>
              <a:t>Bull, young-age</a:t>
            </a:r>
          </a:p>
          <a:p>
            <a:pPr algn="l"/>
            <a:r>
              <a:rPr lang="en-US" sz="1400" dirty="0" smtClean="0"/>
              <a:t>Larger horn bases, wider forehead, horns in “L” shape</a:t>
            </a:r>
            <a:endParaRPr lang="en-US" sz="1400" dirty="0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7387652" y="5386466"/>
            <a:ext cx="1756348" cy="10905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/>
              <a:t>Bull, older-age</a:t>
            </a:r>
          </a:p>
          <a:p>
            <a:pPr algn="l"/>
            <a:r>
              <a:rPr lang="en-US" sz="1400" dirty="0" smtClean="0"/>
              <a:t>Visible penis sheath, Large </a:t>
            </a:r>
            <a:r>
              <a:rPr lang="en-US" sz="1400" dirty="0"/>
              <a:t>horn bases, wide forehead</a:t>
            </a:r>
            <a:r>
              <a:rPr lang="en-US" sz="1400" dirty="0" smtClean="0"/>
              <a:t>, extensive hair on head, </a:t>
            </a:r>
            <a:r>
              <a:rPr lang="en-US" sz="1400" dirty="0"/>
              <a:t>horns curved inward in “C” shape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7365167" y="4533900"/>
            <a:ext cx="1397833" cy="7429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/>
              <a:t>Bull, adult</a:t>
            </a:r>
          </a:p>
          <a:p>
            <a:pPr algn="l"/>
            <a:r>
              <a:rPr lang="en-US" sz="1400" dirty="0" smtClean="0"/>
              <a:t>Large body size, visible penis sheath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5798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W:\Bison ID Guide\SexAge photos\Vermejo Park May 2005 2 22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5080" y="10160"/>
            <a:ext cx="6177280" cy="1285240"/>
          </a:xfrm>
        </p:spPr>
        <p:txBody>
          <a:bodyPr>
            <a:normAutofit/>
          </a:bodyPr>
          <a:lstStyle/>
          <a:p>
            <a:r>
              <a:rPr lang="en-US" dirty="0" smtClean="0"/>
              <a:t>Bison gender and age quiz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2590800"/>
            <a:ext cx="1752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FF00"/>
                </a:solidFill>
              </a:rPr>
              <a:t>?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43400" y="2286000"/>
            <a:ext cx="1752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FFFF00"/>
                </a:solidFill>
              </a:rPr>
              <a:t>?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391400" y="1600200"/>
            <a:ext cx="1752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553200" y="1981200"/>
            <a:ext cx="1752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FF00"/>
                </a:solidFill>
              </a:rPr>
              <a:t>?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:\Bison ID Guide\SexAge photos\AWCC Wood Bison 001 - Copy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70400" y="0"/>
            <a:ext cx="467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07" y="0"/>
            <a:ext cx="3837093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Male bison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493" y="1447800"/>
            <a:ext cx="4392507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baseline="30000" dirty="0" smtClean="0"/>
              <a:t>Head shape</a:t>
            </a:r>
            <a:r>
              <a:rPr lang="en-US" sz="2800" b="1" baseline="30000" dirty="0"/>
              <a:t>: </a:t>
            </a:r>
          </a:p>
          <a:p>
            <a:r>
              <a:rPr lang="en-US" sz="2200" b="1" baseline="30000" dirty="0"/>
              <a:t>Mature bulls generally have:</a:t>
            </a:r>
          </a:p>
          <a:p>
            <a:pPr lvl="1"/>
            <a:r>
              <a:rPr lang="en-US" sz="2200" b="1" baseline="30000" dirty="0" smtClean="0"/>
              <a:t>larger heads, and</a:t>
            </a:r>
          </a:p>
          <a:p>
            <a:pPr lvl="1"/>
            <a:r>
              <a:rPr lang="en-US" sz="2200" b="1" baseline="30000" dirty="0" smtClean="0"/>
              <a:t>broader foreheads than cows.</a:t>
            </a:r>
          </a:p>
          <a:p>
            <a:r>
              <a:rPr lang="en-US" sz="2200" b="1" baseline="30000" dirty="0" smtClean="0"/>
              <a:t>Head tends to be “V” shaped.</a:t>
            </a:r>
          </a:p>
          <a:p>
            <a:r>
              <a:rPr lang="en-US" sz="2200" b="1" baseline="30000" dirty="0" smtClean="0"/>
              <a:t>Mature bulls have long/bushy hair on their forehead making it look like they </a:t>
            </a:r>
            <a:r>
              <a:rPr lang="en-US" sz="2200" b="1" baseline="30000" smtClean="0"/>
              <a:t>have bangs.</a:t>
            </a:r>
            <a:endParaRPr lang="en-US" sz="2200" b="1" baseline="30000" dirty="0" smtClean="0"/>
          </a:p>
          <a:p>
            <a:r>
              <a:rPr lang="en-US" sz="2200" b="1" baseline="30000" dirty="0" smtClean="0"/>
              <a:t>Mature bulls also have a longer beard. </a:t>
            </a:r>
          </a:p>
          <a:p>
            <a:endParaRPr lang="en-US" sz="2000" b="1" baseline="30000" dirty="0"/>
          </a:p>
          <a:p>
            <a:pPr marL="0" indent="0">
              <a:buNone/>
            </a:pPr>
            <a:r>
              <a:rPr lang="en-US" sz="2800" b="1" baseline="30000" dirty="0"/>
              <a:t>Horn </a:t>
            </a:r>
            <a:r>
              <a:rPr lang="en-US" sz="2800" b="1" baseline="30000" dirty="0" smtClean="0"/>
              <a:t>bases</a:t>
            </a:r>
            <a:r>
              <a:rPr lang="en-US" sz="2800" b="1" baseline="30000" dirty="0"/>
              <a:t>: </a:t>
            </a:r>
          </a:p>
          <a:p>
            <a:r>
              <a:rPr lang="en-US" sz="2200" b="1" baseline="30000" dirty="0" smtClean="0"/>
              <a:t>Larger </a:t>
            </a:r>
            <a:r>
              <a:rPr lang="en-US" sz="2200" b="1" baseline="30000" dirty="0"/>
              <a:t>bases than cows</a:t>
            </a:r>
            <a:r>
              <a:rPr lang="en-US" sz="2200" b="1" baseline="30000" dirty="0" smtClean="0"/>
              <a:t>.</a:t>
            </a:r>
          </a:p>
          <a:p>
            <a:pPr lvl="1"/>
            <a:r>
              <a:rPr lang="en-US" sz="2200" b="1" baseline="30000" dirty="0" smtClean="0"/>
              <a:t>Because of these larger bases, the horns don’t always curve inward as much as cows.</a:t>
            </a:r>
          </a:p>
          <a:p>
            <a:pPr lvl="1"/>
            <a:r>
              <a:rPr lang="en-US" sz="2200" b="1" baseline="30000" dirty="0"/>
              <a:t>Horns area also often “</a:t>
            </a:r>
            <a:r>
              <a:rPr lang="en-US" sz="2200" b="1" baseline="30000" dirty="0" err="1"/>
              <a:t>broomed</a:t>
            </a:r>
            <a:r>
              <a:rPr lang="en-US" sz="2200" b="1" baseline="30000" dirty="0"/>
              <a:t>” or broken from fighting with other bulls during the rut. </a:t>
            </a:r>
          </a:p>
          <a:p>
            <a:endParaRPr lang="en-US" sz="2200" b="1" baseline="30000" dirty="0"/>
          </a:p>
          <a:p>
            <a:endParaRPr lang="en-US" sz="2200" b="1" baseline="30000" dirty="0"/>
          </a:p>
          <a:p>
            <a:pPr marL="0" indent="0">
              <a:buNone/>
            </a:pPr>
            <a:r>
              <a:rPr lang="en-US" sz="2200" b="1" baseline="30000" dirty="0"/>
              <a:t>Note:</a:t>
            </a:r>
            <a:r>
              <a:rPr lang="en-US" sz="2200" b="1" dirty="0"/>
              <a:t> </a:t>
            </a:r>
            <a:r>
              <a:rPr lang="en-US" sz="2200" b="1" baseline="30000" dirty="0" smtClean="0"/>
              <a:t>these </a:t>
            </a:r>
            <a:r>
              <a:rPr lang="en-US" sz="2200" b="1" baseline="30000" dirty="0"/>
              <a:t>characteristics are less distinctive in young bulls.</a:t>
            </a:r>
            <a:endParaRPr lang="en-US" sz="2200" b="1" baseline="30000" dirty="0" smtClean="0"/>
          </a:p>
          <a:p>
            <a:pPr lvl="1"/>
            <a:endParaRPr lang="en-US" sz="2000" b="1" baseline="30000" dirty="0" smtClean="0"/>
          </a:p>
          <a:p>
            <a:pPr marL="0" indent="0">
              <a:buNone/>
            </a:pPr>
            <a:r>
              <a:rPr lang="en-US" sz="2000" b="1" baseline="30000" dirty="0" smtClean="0"/>
              <a:t>	</a:t>
            </a:r>
          </a:p>
          <a:p>
            <a:pPr marL="0" indent="0">
              <a:buNone/>
            </a:pPr>
            <a:endParaRPr lang="en-US" sz="2200" b="1" baseline="30000" dirty="0"/>
          </a:p>
        </p:txBody>
      </p:sp>
      <p:sp>
        <p:nvSpPr>
          <p:cNvPr id="6" name="Isosceles Triangle 5"/>
          <p:cNvSpPr/>
          <p:nvPr/>
        </p:nvSpPr>
        <p:spPr>
          <a:xfrm rot="10800000">
            <a:off x="5013956" y="2971800"/>
            <a:ext cx="1981200" cy="1828800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rved Left Arrow 3"/>
          <p:cNvSpPr/>
          <p:nvPr/>
        </p:nvSpPr>
        <p:spPr>
          <a:xfrm>
            <a:off x="5068452" y="2944937"/>
            <a:ext cx="228600" cy="190500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7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W:\Bison ID Guide\SexAge photos\Vermejo Park May 2005 2 22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00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362200" y="1673157"/>
            <a:ext cx="16764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FF00"/>
                </a:solidFill>
              </a:rPr>
              <a:t>Bull</a:t>
            </a:r>
            <a:endParaRPr lang="en-US" sz="2400" dirty="0" smtClean="0">
              <a:solidFill>
                <a:srgbClr val="FFFF00"/>
              </a:solidFill>
            </a:endParaRPr>
          </a:p>
          <a:p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267200" y="1438678"/>
            <a:ext cx="16764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FFFF00"/>
                </a:solidFill>
              </a:rPr>
              <a:t>Cow</a:t>
            </a: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371600" y="5562600"/>
            <a:ext cx="2133600" cy="8191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/>
              <a:t>Bull, middle-aged</a:t>
            </a:r>
          </a:p>
          <a:p>
            <a:pPr algn="l"/>
            <a:r>
              <a:rPr lang="en-US" sz="1400" dirty="0" smtClean="0"/>
              <a:t>Visible penis sheath, wide horn base, extensive hair on head, horns starting to curve inward</a:t>
            </a:r>
            <a:endParaRPr lang="en-US" sz="14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534462" y="1038628"/>
            <a:ext cx="16764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FFFF00"/>
                </a:solidFill>
              </a:rPr>
              <a:t>Cow</a:t>
            </a: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447241" y="890077"/>
            <a:ext cx="16764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rgbClr val="FFFF00"/>
                </a:solidFill>
              </a:rPr>
              <a:t>Cow</a:t>
            </a:r>
          </a:p>
          <a:p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009417" y="5644441"/>
            <a:ext cx="1828800" cy="7415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/>
              <a:t>Cow, older-aged</a:t>
            </a:r>
          </a:p>
          <a:p>
            <a:pPr algn="l"/>
            <a:r>
              <a:rPr lang="en-US" sz="1400" dirty="0" smtClean="0"/>
              <a:t>Narrow face, narrow horn base, </a:t>
            </a:r>
            <a:r>
              <a:rPr lang="en-US" sz="1400" dirty="0"/>
              <a:t>horns curved inward in distinct “C” shape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382062" y="5901068"/>
            <a:ext cx="1828800" cy="7415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/>
              <a:t>Cow, older-aged</a:t>
            </a:r>
          </a:p>
          <a:p>
            <a:pPr algn="l"/>
            <a:r>
              <a:rPr lang="en-US" sz="1400" dirty="0" smtClean="0"/>
              <a:t>Narrow face, narrow horn base, </a:t>
            </a:r>
            <a:r>
              <a:rPr lang="en-US" sz="1400" dirty="0"/>
              <a:t>horns curved inward in distinct “C” shape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315200" y="5158271"/>
            <a:ext cx="1828800" cy="7415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/>
              <a:t>Cow, middle-aged</a:t>
            </a:r>
          </a:p>
          <a:p>
            <a:pPr algn="l"/>
            <a:r>
              <a:rPr lang="en-US" sz="1400" dirty="0" smtClean="0"/>
              <a:t>Narrow face, narrow horn base, </a:t>
            </a:r>
            <a:r>
              <a:rPr lang="en-US" sz="1400" dirty="0"/>
              <a:t>horns </a:t>
            </a:r>
            <a:r>
              <a:rPr lang="en-US" sz="1400" dirty="0" smtClean="0"/>
              <a:t>starting to curve inward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562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7093" y="1600200"/>
            <a:ext cx="3630507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b="1" baseline="30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b="1" baseline="30000" dirty="0" smtClean="0"/>
              <a:t>Penis sheath:</a:t>
            </a:r>
          </a:p>
          <a:p>
            <a:r>
              <a:rPr lang="en-US" sz="2200" b="1" baseline="30000" dirty="0" smtClean="0"/>
              <a:t>Males have a penis sheath. 	</a:t>
            </a:r>
          </a:p>
          <a:p>
            <a:r>
              <a:rPr lang="en-US" sz="2200" b="1" baseline="30000" dirty="0" smtClean="0"/>
              <a:t>May not be visible in mid to late winter when the bison’s coat is long!</a:t>
            </a:r>
            <a:r>
              <a:rPr lang="en-US" sz="2200" baseline="30000" dirty="0" smtClean="0"/>
              <a:t> </a:t>
            </a:r>
          </a:p>
          <a:p>
            <a:r>
              <a:rPr lang="en-US" sz="2200" b="1" baseline="30000" dirty="0" smtClean="0"/>
              <a:t>Urine stream comes out </a:t>
            </a:r>
            <a:r>
              <a:rPr lang="en-US" sz="2200" b="1" u="sng" baseline="30000" dirty="0" smtClean="0"/>
              <a:t>in front </a:t>
            </a:r>
            <a:r>
              <a:rPr lang="en-US" sz="2200" b="1" baseline="30000" dirty="0" smtClean="0"/>
              <a:t>of hind legs! 	</a:t>
            </a:r>
          </a:p>
          <a:p>
            <a:endParaRPr lang="en-US" sz="2200" b="1" baseline="30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b="1" baseline="30000" dirty="0" smtClean="0"/>
              <a:t>Note:</a:t>
            </a:r>
            <a:r>
              <a:rPr lang="en-US" sz="2200" b="1" dirty="0" smtClean="0"/>
              <a:t> </a:t>
            </a:r>
            <a:r>
              <a:rPr lang="en-US" sz="2200" b="1" baseline="30000" dirty="0" smtClean="0"/>
              <a:t>these characteristics are less distinctive in young bulls.</a:t>
            </a:r>
          </a:p>
          <a:p>
            <a:pPr lvl="1"/>
            <a:endParaRPr lang="en-US" sz="2000" b="1" baseline="30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baseline="30000" dirty="0" smtClean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200" b="1" baseline="30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7707" y="0"/>
            <a:ext cx="3837093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Male bison characteristics</a:t>
            </a:r>
            <a:endParaRPr lang="en-US" dirty="0"/>
          </a:p>
        </p:txBody>
      </p:sp>
      <p:pic>
        <p:nvPicPr>
          <p:cNvPr id="1028" name="Picture 4" descr="W:\Bison ID Guide\SexAge photos\wb bull 9881 edite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0" y="1544320"/>
            <a:ext cx="5323840" cy="430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5181600" y="4572000"/>
            <a:ext cx="30480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2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W:\Bison ID Guide\SexAge photos\2011-05-06_14.48.57-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0927" y="10160"/>
            <a:ext cx="4812913" cy="684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80" y="10160"/>
            <a:ext cx="4326007" cy="12852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Female bison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26" y="1295400"/>
            <a:ext cx="4114801" cy="5334000"/>
          </a:xfrm>
        </p:spPr>
        <p:txBody>
          <a:bodyPr>
            <a:normAutofit/>
          </a:bodyPr>
          <a:lstStyle/>
          <a:p>
            <a:pPr lvl="1"/>
            <a:endParaRPr lang="en-US" b="1" baseline="30000" dirty="0"/>
          </a:p>
          <a:p>
            <a:pPr marL="0" indent="0">
              <a:buNone/>
            </a:pPr>
            <a:r>
              <a:rPr lang="en-US" sz="3600" b="1" baseline="30000" dirty="0" smtClean="0"/>
              <a:t>Head shape</a:t>
            </a:r>
            <a:r>
              <a:rPr lang="en-US" sz="3600" b="1" baseline="30000" dirty="0"/>
              <a:t>: </a:t>
            </a:r>
          </a:p>
          <a:p>
            <a:r>
              <a:rPr lang="en-US" sz="2200" b="1" baseline="30000" dirty="0" smtClean="0"/>
              <a:t>Cows generally have: </a:t>
            </a:r>
          </a:p>
          <a:p>
            <a:pPr lvl="1"/>
            <a:r>
              <a:rPr lang="en-US" sz="2200" b="1" baseline="30000" dirty="0" smtClean="0"/>
              <a:t>smaller heads, and</a:t>
            </a:r>
            <a:endParaRPr lang="en-US" sz="2200" b="1" baseline="30000" dirty="0"/>
          </a:p>
          <a:p>
            <a:pPr lvl="1"/>
            <a:r>
              <a:rPr lang="en-US" sz="2200" b="1" baseline="30000" dirty="0" smtClean="0"/>
              <a:t>narrower foreheads than bulls.</a:t>
            </a:r>
            <a:endParaRPr lang="en-US" sz="2200" b="1" baseline="30000" dirty="0"/>
          </a:p>
          <a:p>
            <a:r>
              <a:rPr lang="en-US" sz="2200" b="1" baseline="30000" dirty="0"/>
              <a:t>Head tends to be “0” shaped. </a:t>
            </a:r>
            <a:endParaRPr lang="en-US" sz="2200" b="1" baseline="30000" dirty="0" smtClean="0"/>
          </a:p>
          <a:p>
            <a:pPr lvl="1"/>
            <a:r>
              <a:rPr lang="en-US" sz="2200" b="1" baseline="30000" dirty="0" smtClean="0"/>
              <a:t>Older cows can have a wider head.</a:t>
            </a:r>
          </a:p>
          <a:p>
            <a:r>
              <a:rPr lang="en-US" sz="2200" b="1" baseline="30000" dirty="0" smtClean="0"/>
              <a:t>Cows have less hair on their forehead and a shorter beard.</a:t>
            </a:r>
          </a:p>
          <a:p>
            <a:pPr marL="0" indent="0">
              <a:buNone/>
            </a:pPr>
            <a:endParaRPr lang="en-US" sz="2800" b="1" baseline="30000" dirty="0" smtClean="0"/>
          </a:p>
          <a:p>
            <a:pPr marL="0" indent="0">
              <a:buNone/>
            </a:pPr>
            <a:r>
              <a:rPr lang="en-US" sz="2800" b="1" baseline="30000" dirty="0" smtClean="0"/>
              <a:t>Horn bases</a:t>
            </a:r>
            <a:r>
              <a:rPr lang="en-US" sz="2800" b="1" baseline="30000" dirty="0"/>
              <a:t>: </a:t>
            </a:r>
          </a:p>
          <a:p>
            <a:r>
              <a:rPr lang="en-US" sz="2200" b="1" baseline="30000" dirty="0" smtClean="0"/>
              <a:t>Smaller </a:t>
            </a:r>
            <a:r>
              <a:rPr lang="en-US" sz="2200" b="1" baseline="30000" dirty="0"/>
              <a:t>bases than bulls</a:t>
            </a:r>
            <a:r>
              <a:rPr lang="en-US" sz="2200" b="1" baseline="30000" dirty="0" smtClean="0"/>
              <a:t>.</a:t>
            </a:r>
          </a:p>
          <a:p>
            <a:r>
              <a:rPr lang="en-US" sz="2200" b="1" baseline="30000" dirty="0" smtClean="0"/>
              <a:t>Horns look narrow forming the distinctly curved “C” shaped horns.</a:t>
            </a:r>
            <a:endParaRPr lang="en-US" b="1" baseline="30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324600" y="1752600"/>
            <a:ext cx="10668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76800" y="1329159"/>
            <a:ext cx="8435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Corbel" panose="020B0503020204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endParaRPr lang="en-US" sz="8800" dirty="0">
              <a:solidFill>
                <a:srgbClr val="FF0000"/>
              </a:solidFill>
              <a:latin typeface="Corbel" panose="020B0503020204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562600" y="2052434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22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5080" y="10160"/>
            <a:ext cx="4326007" cy="12852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Female bison characteristics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6127" y="1295400"/>
            <a:ext cx="4086474" cy="5486400"/>
          </a:xfrm>
        </p:spPr>
        <p:txBody>
          <a:bodyPr>
            <a:normAutofit/>
          </a:bodyPr>
          <a:lstStyle/>
          <a:p>
            <a:pPr lvl="1"/>
            <a:endParaRPr lang="en-US" b="1" baseline="30000" dirty="0"/>
          </a:p>
          <a:p>
            <a:pPr marL="0" indent="0">
              <a:buNone/>
            </a:pPr>
            <a:r>
              <a:rPr lang="en-US" sz="2800" b="1" baseline="30000" dirty="0" smtClean="0"/>
              <a:t>Penis sheath: </a:t>
            </a:r>
          </a:p>
          <a:p>
            <a:r>
              <a:rPr lang="en-US" sz="2200" b="1" baseline="30000" dirty="0" smtClean="0"/>
              <a:t>Females do not have one.</a:t>
            </a:r>
          </a:p>
          <a:p>
            <a:r>
              <a:rPr lang="en-US" sz="2200" b="1" baseline="30000" dirty="0" smtClean="0"/>
              <a:t>Can appear to have one with long winter hair!</a:t>
            </a:r>
          </a:p>
          <a:p>
            <a:r>
              <a:rPr lang="en-US" sz="2200" b="1" baseline="30000" dirty="0" smtClean="0"/>
              <a:t>Urine stream comes out </a:t>
            </a:r>
            <a:r>
              <a:rPr lang="en-US" sz="2200" b="1" u="sng" baseline="30000" dirty="0" smtClean="0"/>
              <a:t>behind</a:t>
            </a:r>
            <a:r>
              <a:rPr lang="en-US" sz="2200" b="1" baseline="30000" dirty="0" smtClean="0"/>
              <a:t> hind legs!</a:t>
            </a:r>
          </a:p>
          <a:p>
            <a:endParaRPr lang="en-US" sz="2200" b="1" baseline="30000" dirty="0"/>
          </a:p>
          <a:p>
            <a:endParaRPr lang="en-US" b="1" baseline="30000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987800" y="1371600"/>
            <a:ext cx="5156200" cy="4711700"/>
            <a:chOff x="3657600" y="1263650"/>
            <a:chExt cx="5156200" cy="4711700"/>
          </a:xfrm>
        </p:grpSpPr>
        <p:pic>
          <p:nvPicPr>
            <p:cNvPr id="2050" name="Picture 2" descr="W:\Bison ID Guide\SexAge photos\Cow edite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1263650"/>
              <a:ext cx="4851400" cy="4711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V="1">
              <a:off x="3657600" y="2667000"/>
              <a:ext cx="1066800" cy="838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lowchart: Summing Junction 8"/>
            <p:cNvSpPr/>
            <p:nvPr/>
          </p:nvSpPr>
          <p:spPr>
            <a:xfrm>
              <a:off x="5638800" y="3962400"/>
              <a:ext cx="838200" cy="685800"/>
            </a:xfrm>
            <a:prstGeom prst="flowChartSummingJunction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777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4960" y="944880"/>
            <a:ext cx="3942080" cy="591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W:\Bison ID Guide\SexAge photos\IMG_235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944880"/>
            <a:ext cx="4572000" cy="591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38" y="91758"/>
            <a:ext cx="8153400" cy="746442"/>
          </a:xfrm>
        </p:spPr>
        <p:txBody>
          <a:bodyPr>
            <a:noAutofit/>
          </a:bodyPr>
          <a:lstStyle/>
          <a:p>
            <a:r>
              <a:rPr lang="en-US" sz="3600" dirty="0" smtClean="0"/>
              <a:t>Bison age</a:t>
            </a:r>
            <a:br>
              <a:rPr lang="en-US" sz="3600" dirty="0" smtClean="0"/>
            </a:br>
            <a:r>
              <a:rPr lang="en-US" sz="3600" dirty="0" smtClean="0"/>
              <a:t>-based on horn shape and size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42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157542" cy="1036320"/>
          </a:xfrm>
        </p:spPr>
        <p:txBody>
          <a:bodyPr>
            <a:normAutofit/>
          </a:bodyPr>
          <a:lstStyle/>
          <a:p>
            <a:r>
              <a:rPr lang="en-US" dirty="0" smtClean="0"/>
              <a:t>Bison age- based on horns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6221" y="3267273"/>
            <a:ext cx="4208780" cy="3141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baseline="30000" dirty="0" smtClean="0"/>
              <a:t>Calf horns are 1-3 inches long and stick straight out and up from the head.</a:t>
            </a:r>
          </a:p>
          <a:p>
            <a:pPr lvl="1"/>
            <a:endParaRPr lang="en-US" sz="2000" b="1" baseline="30000" dirty="0" smtClean="0"/>
          </a:p>
          <a:p>
            <a:pPr marL="0" indent="0">
              <a:buNone/>
            </a:pPr>
            <a:r>
              <a:rPr lang="en-US" sz="2000" b="1" baseline="30000" dirty="0" smtClean="0"/>
              <a:t>	</a:t>
            </a:r>
          </a:p>
          <a:p>
            <a:pPr marL="0" indent="0">
              <a:buNone/>
            </a:pPr>
            <a:endParaRPr lang="en-US" sz="2200" b="1" baseline="30000" dirty="0"/>
          </a:p>
        </p:txBody>
      </p:sp>
      <p:pic>
        <p:nvPicPr>
          <p:cNvPr id="3077" name="Picture 5" descr="W:\Bison ID Guide\SexAge photos\Yearling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6222" y="3809166"/>
            <a:ext cx="4216400" cy="227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W:\Bison ID Guide\SexAge photos\Mid-ag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3967" y="924560"/>
            <a:ext cx="4216402" cy="226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:\Bison ID Guide\SexAge photos\Older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8727" y="3809166"/>
            <a:ext cx="4216402" cy="228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36221" y="6162873"/>
            <a:ext cx="4208780" cy="314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baseline="30000" dirty="0" smtClean="0"/>
              <a:t>Yearling horns are at 45° and start to turn upward later in the winter.</a:t>
            </a:r>
            <a:endParaRPr lang="en-US" sz="2000" b="1" baseline="30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baseline="30000" dirty="0" smtClean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200" b="1" baseline="30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43967" y="6090920"/>
            <a:ext cx="4208780" cy="314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baseline="30000" dirty="0" smtClean="0"/>
              <a:t>Older horns develop into a “C” shape. Because cow horns are more narrow, their “C” is more distinct.</a:t>
            </a:r>
            <a:endParaRPr lang="en-US" sz="2200" b="1" baseline="300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43967" y="3267273"/>
            <a:ext cx="4208780" cy="314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baseline="30000" dirty="0" smtClean="0"/>
              <a:t>Mid-aged horns are “L” shaped.</a:t>
            </a:r>
            <a:endParaRPr lang="en-US" sz="2200" b="1" baseline="30000" dirty="0"/>
          </a:p>
        </p:txBody>
      </p:sp>
      <p:pic>
        <p:nvPicPr>
          <p:cNvPr id="3080" name="Picture 8" descr="W:\Bison ID Guide\SexAge photos\calf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6221" y="927098"/>
            <a:ext cx="4208780" cy="22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3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:\Bison ID Guide\SexAge photos\bison horns younger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3967" y="976301"/>
            <a:ext cx="4086006" cy="21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W:\Bison ID Guide\SexAge photos\2011-05-06_14.48.57-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3968" y="3906659"/>
            <a:ext cx="4086006" cy="218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W:\Bison ID Guide\SexAge photos\StevenVillBison 01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9795" y="3906659"/>
            <a:ext cx="4086005" cy="218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157542" cy="1036320"/>
          </a:xfrm>
        </p:spPr>
        <p:txBody>
          <a:bodyPr>
            <a:normAutofit/>
          </a:bodyPr>
          <a:lstStyle/>
          <a:p>
            <a:r>
              <a:rPr lang="en-US" dirty="0" smtClean="0"/>
              <a:t>Bison age- based on horns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3267273"/>
            <a:ext cx="4208780" cy="3141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baseline="30000" dirty="0" smtClean="0"/>
              <a:t>Calf horns are 1-3 inches long and stick straight out and up from the head.</a:t>
            </a:r>
          </a:p>
          <a:p>
            <a:pPr lvl="1"/>
            <a:endParaRPr lang="en-US" sz="2000" b="1" baseline="30000" dirty="0" smtClean="0"/>
          </a:p>
          <a:p>
            <a:pPr marL="0" indent="0">
              <a:buNone/>
            </a:pPr>
            <a:r>
              <a:rPr lang="en-US" sz="2000" b="1" baseline="30000" dirty="0" smtClean="0"/>
              <a:t>	</a:t>
            </a:r>
          </a:p>
          <a:p>
            <a:pPr marL="0" indent="0">
              <a:buNone/>
            </a:pPr>
            <a:endParaRPr lang="en-US" sz="2200" b="1" baseline="30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6162873"/>
            <a:ext cx="4208780" cy="314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baseline="30000" dirty="0" smtClean="0"/>
              <a:t>Yearling </a:t>
            </a:r>
            <a:r>
              <a:rPr lang="en-US" sz="2200" b="1" baseline="30000" dirty="0"/>
              <a:t>horns stick straight out at a 45° and start to turn upward later in the winter.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b="1" baseline="30000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200" b="1" baseline="30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54220" y="6162873"/>
            <a:ext cx="4208780" cy="314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baseline="30000" dirty="0" smtClean="0"/>
              <a:t>Older horns develop into a “C” shape. Because cow horns are more narrow, their “C” is more distinct.</a:t>
            </a:r>
            <a:endParaRPr lang="en-US" sz="2200" b="1" baseline="30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0" y="3267273"/>
            <a:ext cx="4208780" cy="314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baseline="30000" dirty="0" smtClean="0"/>
              <a:t>Mid-aged horns are “L” shaped.</a:t>
            </a:r>
            <a:endParaRPr lang="en-US" sz="2200" b="1" baseline="30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9796" y="976300"/>
            <a:ext cx="4086004" cy="219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9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:\Bison ID Guide\SexAge photos\bull walking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5080" y="10160"/>
            <a:ext cx="6177280" cy="1285240"/>
          </a:xfrm>
        </p:spPr>
        <p:txBody>
          <a:bodyPr>
            <a:normAutofit/>
          </a:bodyPr>
          <a:lstStyle/>
          <a:p>
            <a:r>
              <a:rPr lang="en-US" dirty="0" smtClean="0"/>
              <a:t>Bison gender and age quiz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71800" y="2705100"/>
            <a:ext cx="1752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FF00"/>
                </a:solidFill>
              </a:rPr>
              <a:t>?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39000" y="3352800"/>
            <a:ext cx="1752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FFFF00"/>
                </a:solidFill>
              </a:rPr>
              <a:t>?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885</Words>
  <Application>Microsoft Office PowerPoint</Application>
  <PresentationFormat>On-screen Show (4:3)</PresentationFormat>
  <Paragraphs>173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Wood bison gender/age ID</vt:lpstr>
      <vt:lpstr>Male bison characteristics</vt:lpstr>
      <vt:lpstr>Male bison characteristics</vt:lpstr>
      <vt:lpstr>Female bison characteristics</vt:lpstr>
      <vt:lpstr>Female bison characteristics</vt:lpstr>
      <vt:lpstr>Bison age -based on horn shape and size</vt:lpstr>
      <vt:lpstr>Bison age- based on horns</vt:lpstr>
      <vt:lpstr>Bison age- based on horns</vt:lpstr>
      <vt:lpstr>Bison gender and age quiz</vt:lpstr>
      <vt:lpstr>PowerPoint Presentation</vt:lpstr>
      <vt:lpstr>Bison gender and age quiz</vt:lpstr>
      <vt:lpstr>PowerPoint Presentation</vt:lpstr>
      <vt:lpstr>Bison gender and age quiz</vt:lpstr>
      <vt:lpstr>PowerPoint Presentation</vt:lpstr>
      <vt:lpstr>Bison gender and age quiz</vt:lpstr>
      <vt:lpstr>PowerPoint Presentation</vt:lpstr>
      <vt:lpstr>Bison gender and age quiz</vt:lpstr>
      <vt:lpstr>PowerPoint Presentation</vt:lpstr>
      <vt:lpstr>Bison gender and age quiz</vt:lpstr>
      <vt:lpstr>PowerPoint Presentation</vt:lpstr>
    </vt:vector>
  </TitlesOfParts>
  <Company>Alaska Dept of Fish and Game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 Bison Sex/Age ID</dc:title>
  <dc:creator>Heather R. McFarland</dc:creator>
  <cp:lastModifiedBy>Heather McFarland</cp:lastModifiedBy>
  <cp:revision>47</cp:revision>
  <dcterms:created xsi:type="dcterms:W3CDTF">2016-03-21T22:07:55Z</dcterms:created>
  <dcterms:modified xsi:type="dcterms:W3CDTF">2017-08-30T00:15:21Z</dcterms:modified>
</cp:coreProperties>
</file>