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3" r:id="rId3"/>
    <p:sldId id="274" r:id="rId4"/>
    <p:sldId id="279" r:id="rId5"/>
    <p:sldId id="282" r:id="rId6"/>
    <p:sldId id="304" r:id="rId7"/>
    <p:sldId id="284" r:id="rId8"/>
    <p:sldId id="285" r:id="rId9"/>
    <p:sldId id="276" r:id="rId10"/>
    <p:sldId id="287" r:id="rId11"/>
    <p:sldId id="288" r:id="rId12"/>
    <p:sldId id="289" r:id="rId13"/>
    <p:sldId id="290" r:id="rId14"/>
    <p:sldId id="291" r:id="rId15"/>
    <p:sldId id="292" r:id="rId16"/>
    <p:sldId id="286" r:id="rId17"/>
    <p:sldId id="293" r:id="rId18"/>
    <p:sldId id="294" r:id="rId19"/>
    <p:sldId id="295" r:id="rId20"/>
    <p:sldId id="296" r:id="rId21"/>
    <p:sldId id="297" r:id="rId22"/>
    <p:sldId id="299" r:id="rId23"/>
    <p:sldId id="300" r:id="rId24"/>
    <p:sldId id="301" r:id="rId25"/>
    <p:sldId id="302" r:id="rId26"/>
    <p:sldId id="298" r:id="rId27"/>
    <p:sldId id="303"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1376" autoAdjust="0"/>
  </p:normalViewPr>
  <p:slideViewPr>
    <p:cSldViewPr snapToGrid="0">
      <p:cViewPr varScale="1">
        <p:scale>
          <a:sx n="52" d="100"/>
          <a:sy n="52" d="100"/>
        </p:scale>
        <p:origin x="870" y="66"/>
      </p:cViewPr>
      <p:guideLst/>
    </p:cSldViewPr>
  </p:slideViewPr>
  <p:notesTextViewPr>
    <p:cViewPr>
      <p:scale>
        <a:sx n="1" d="1"/>
        <a:sy n="1" d="1"/>
      </p:scale>
      <p:origin x="0" y="0"/>
    </p:cViewPr>
  </p:notesTextViewPr>
  <p:sorterViewPr>
    <p:cViewPr>
      <p:scale>
        <a:sx n="100" d="100"/>
        <a:sy n="100" d="100"/>
      </p:scale>
      <p:origin x="0" y="-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9D76D-16DA-46FB-A5CF-7072C6F5DF8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61705AA-F555-4E7D-8734-0BF501E38359}">
      <dgm:prSet/>
      <dgm:spPr/>
      <dgm:t>
        <a:bodyPr/>
        <a:lstStyle/>
        <a:p>
          <a:r>
            <a:rPr lang="en-US"/>
            <a:t>1) Energizer</a:t>
          </a:r>
        </a:p>
      </dgm:t>
    </dgm:pt>
    <dgm:pt modelId="{33F1503F-D1D0-4118-8AAB-22D9F4E20D0A}" type="parTrans" cxnId="{E2B4D725-0FC2-43B7-BCF9-5BA68F761A76}">
      <dgm:prSet/>
      <dgm:spPr/>
      <dgm:t>
        <a:bodyPr/>
        <a:lstStyle/>
        <a:p>
          <a:endParaRPr lang="en-US"/>
        </a:p>
      </dgm:t>
    </dgm:pt>
    <dgm:pt modelId="{F87B9DB9-8613-4199-BFD8-52953FE9962A}" type="sibTrans" cxnId="{E2B4D725-0FC2-43B7-BCF9-5BA68F761A76}">
      <dgm:prSet/>
      <dgm:spPr/>
      <dgm:t>
        <a:bodyPr/>
        <a:lstStyle/>
        <a:p>
          <a:endParaRPr lang="en-US"/>
        </a:p>
      </dgm:t>
    </dgm:pt>
    <dgm:pt modelId="{A9BEE948-912C-42FF-90C6-5A3714D0C60F}">
      <dgm:prSet/>
      <dgm:spPr/>
      <dgm:t>
        <a:bodyPr/>
        <a:lstStyle/>
        <a:p>
          <a:r>
            <a:rPr lang="en-US"/>
            <a:t>2) Conductors</a:t>
          </a:r>
        </a:p>
      </dgm:t>
    </dgm:pt>
    <dgm:pt modelId="{E9D1C311-96AA-4693-B811-68CE1A7B8D6A}" type="parTrans" cxnId="{EBFC7042-2A92-43E9-AC05-BDA5E046976A}">
      <dgm:prSet/>
      <dgm:spPr/>
      <dgm:t>
        <a:bodyPr/>
        <a:lstStyle/>
        <a:p>
          <a:endParaRPr lang="en-US"/>
        </a:p>
      </dgm:t>
    </dgm:pt>
    <dgm:pt modelId="{B27D4247-E69F-4CCC-A779-EF16F212B1DC}" type="sibTrans" cxnId="{EBFC7042-2A92-43E9-AC05-BDA5E046976A}">
      <dgm:prSet/>
      <dgm:spPr/>
      <dgm:t>
        <a:bodyPr/>
        <a:lstStyle/>
        <a:p>
          <a:endParaRPr lang="en-US"/>
        </a:p>
      </dgm:t>
    </dgm:pt>
    <dgm:pt modelId="{29012DAF-8067-4EEB-BA5F-1217D897F51E}">
      <dgm:prSet/>
      <dgm:spPr/>
      <dgm:t>
        <a:bodyPr/>
        <a:lstStyle/>
        <a:p>
          <a:r>
            <a:rPr lang="en-US"/>
            <a:t>3) Fence Posts</a:t>
          </a:r>
        </a:p>
      </dgm:t>
    </dgm:pt>
    <dgm:pt modelId="{7F8689C1-8D42-46FE-A0F0-1CB66D3E1140}" type="parTrans" cxnId="{42756BF6-8ED8-4F44-8B6A-4FFBAB38A6B0}">
      <dgm:prSet/>
      <dgm:spPr/>
      <dgm:t>
        <a:bodyPr/>
        <a:lstStyle/>
        <a:p>
          <a:endParaRPr lang="en-US"/>
        </a:p>
      </dgm:t>
    </dgm:pt>
    <dgm:pt modelId="{4A9E5D96-C04E-4B4C-BF2D-C8BB26B24886}" type="sibTrans" cxnId="{42756BF6-8ED8-4F44-8B6A-4FFBAB38A6B0}">
      <dgm:prSet/>
      <dgm:spPr/>
      <dgm:t>
        <a:bodyPr/>
        <a:lstStyle/>
        <a:p>
          <a:endParaRPr lang="en-US"/>
        </a:p>
      </dgm:t>
    </dgm:pt>
    <dgm:pt modelId="{BA13F5C2-1325-466F-8215-59AA9C29BFF3}">
      <dgm:prSet/>
      <dgm:spPr/>
      <dgm:t>
        <a:bodyPr/>
        <a:lstStyle/>
        <a:p>
          <a:r>
            <a:rPr lang="en-US"/>
            <a:t>4) Ground Rod(s)</a:t>
          </a:r>
        </a:p>
      </dgm:t>
    </dgm:pt>
    <dgm:pt modelId="{CD701B04-2509-41E0-851C-98B44E818C41}" type="parTrans" cxnId="{A83C2858-449E-4B29-9B47-0F97448A675C}">
      <dgm:prSet/>
      <dgm:spPr/>
      <dgm:t>
        <a:bodyPr/>
        <a:lstStyle/>
        <a:p>
          <a:endParaRPr lang="en-US"/>
        </a:p>
      </dgm:t>
    </dgm:pt>
    <dgm:pt modelId="{1EE885AB-9BD7-4A03-939E-26BC980AD638}" type="sibTrans" cxnId="{A83C2858-449E-4B29-9B47-0F97448A675C}">
      <dgm:prSet/>
      <dgm:spPr/>
      <dgm:t>
        <a:bodyPr/>
        <a:lstStyle/>
        <a:p>
          <a:endParaRPr lang="en-US"/>
        </a:p>
      </dgm:t>
    </dgm:pt>
    <dgm:pt modelId="{87C53D2D-50A1-4379-A33E-8918745D210D}">
      <dgm:prSet/>
      <dgm:spPr/>
      <dgm:t>
        <a:bodyPr/>
        <a:lstStyle/>
        <a:p>
          <a:r>
            <a:rPr lang="en-US"/>
            <a:t>5) Insulators and Gate Handles </a:t>
          </a:r>
        </a:p>
      </dgm:t>
    </dgm:pt>
    <dgm:pt modelId="{C0DFDBC7-E001-49DC-A7F8-2B5EF729F10D}" type="parTrans" cxnId="{6434DADA-F569-4DC4-9983-ED7A2811B3A4}">
      <dgm:prSet/>
      <dgm:spPr/>
      <dgm:t>
        <a:bodyPr/>
        <a:lstStyle/>
        <a:p>
          <a:endParaRPr lang="en-US"/>
        </a:p>
      </dgm:t>
    </dgm:pt>
    <dgm:pt modelId="{1CA6CFE8-CE6F-4A92-A327-64411567D485}" type="sibTrans" cxnId="{6434DADA-F569-4DC4-9983-ED7A2811B3A4}">
      <dgm:prSet/>
      <dgm:spPr/>
      <dgm:t>
        <a:bodyPr/>
        <a:lstStyle/>
        <a:p>
          <a:endParaRPr lang="en-US"/>
        </a:p>
      </dgm:t>
    </dgm:pt>
    <dgm:pt modelId="{E44F9D40-28C4-4C01-8DA2-D381D2EE267C}">
      <dgm:prSet/>
      <dgm:spPr/>
      <dgm:t>
        <a:bodyPr/>
        <a:lstStyle/>
        <a:p>
          <a:r>
            <a:rPr lang="en-US"/>
            <a:t>6) Tester</a:t>
          </a:r>
        </a:p>
      </dgm:t>
    </dgm:pt>
    <dgm:pt modelId="{8DD3340E-4054-4975-92DB-A34B698B6234}" type="parTrans" cxnId="{DD2B2A06-D1A4-4B60-A806-58C9EE92447D}">
      <dgm:prSet/>
      <dgm:spPr/>
      <dgm:t>
        <a:bodyPr/>
        <a:lstStyle/>
        <a:p>
          <a:endParaRPr lang="en-US"/>
        </a:p>
      </dgm:t>
    </dgm:pt>
    <dgm:pt modelId="{E58FB2E7-8296-4A83-B209-FA59AF9AA123}" type="sibTrans" cxnId="{DD2B2A06-D1A4-4B60-A806-58C9EE92447D}">
      <dgm:prSet/>
      <dgm:spPr/>
      <dgm:t>
        <a:bodyPr/>
        <a:lstStyle/>
        <a:p>
          <a:endParaRPr lang="en-US"/>
        </a:p>
      </dgm:t>
    </dgm:pt>
    <dgm:pt modelId="{3B8899C4-5719-44DD-87A4-929BAC6C1F1F}" type="pres">
      <dgm:prSet presAssocID="{9969D76D-16DA-46FB-A5CF-7072C6F5DF8D}" presName="vert0" presStyleCnt="0">
        <dgm:presLayoutVars>
          <dgm:dir/>
          <dgm:animOne val="branch"/>
          <dgm:animLvl val="lvl"/>
        </dgm:presLayoutVars>
      </dgm:prSet>
      <dgm:spPr/>
    </dgm:pt>
    <dgm:pt modelId="{5B6C89B9-B121-4544-B80B-646F7401C97E}" type="pres">
      <dgm:prSet presAssocID="{061705AA-F555-4E7D-8734-0BF501E38359}" presName="thickLine" presStyleLbl="alignNode1" presStyleIdx="0" presStyleCnt="6"/>
      <dgm:spPr/>
    </dgm:pt>
    <dgm:pt modelId="{26E1925D-DFC9-46D9-964F-99613A072936}" type="pres">
      <dgm:prSet presAssocID="{061705AA-F555-4E7D-8734-0BF501E38359}" presName="horz1" presStyleCnt="0"/>
      <dgm:spPr/>
    </dgm:pt>
    <dgm:pt modelId="{4A85795F-E2EE-469A-8A4B-6D0D6E4F58EA}" type="pres">
      <dgm:prSet presAssocID="{061705AA-F555-4E7D-8734-0BF501E38359}" presName="tx1" presStyleLbl="revTx" presStyleIdx="0" presStyleCnt="6"/>
      <dgm:spPr/>
    </dgm:pt>
    <dgm:pt modelId="{769344B2-1513-40D1-AB40-D33A16522068}" type="pres">
      <dgm:prSet presAssocID="{061705AA-F555-4E7D-8734-0BF501E38359}" presName="vert1" presStyleCnt="0"/>
      <dgm:spPr/>
    </dgm:pt>
    <dgm:pt modelId="{EC72F5AB-6EDD-497A-87B4-086C1CB1FD8C}" type="pres">
      <dgm:prSet presAssocID="{A9BEE948-912C-42FF-90C6-5A3714D0C60F}" presName="thickLine" presStyleLbl="alignNode1" presStyleIdx="1" presStyleCnt="6"/>
      <dgm:spPr/>
    </dgm:pt>
    <dgm:pt modelId="{BE787C0A-C124-48A2-BBEC-B91C4CA3418D}" type="pres">
      <dgm:prSet presAssocID="{A9BEE948-912C-42FF-90C6-5A3714D0C60F}" presName="horz1" presStyleCnt="0"/>
      <dgm:spPr/>
    </dgm:pt>
    <dgm:pt modelId="{73D0D5C2-F8F6-4CBF-A330-98780330CEC6}" type="pres">
      <dgm:prSet presAssocID="{A9BEE948-912C-42FF-90C6-5A3714D0C60F}" presName="tx1" presStyleLbl="revTx" presStyleIdx="1" presStyleCnt="6"/>
      <dgm:spPr/>
    </dgm:pt>
    <dgm:pt modelId="{F5D72207-5801-44C6-81B9-0D311339505C}" type="pres">
      <dgm:prSet presAssocID="{A9BEE948-912C-42FF-90C6-5A3714D0C60F}" presName="vert1" presStyleCnt="0"/>
      <dgm:spPr/>
    </dgm:pt>
    <dgm:pt modelId="{6AB3C397-3065-4158-8771-489E1C6B9099}" type="pres">
      <dgm:prSet presAssocID="{29012DAF-8067-4EEB-BA5F-1217D897F51E}" presName="thickLine" presStyleLbl="alignNode1" presStyleIdx="2" presStyleCnt="6"/>
      <dgm:spPr/>
    </dgm:pt>
    <dgm:pt modelId="{E5EA571A-8865-4016-914A-D3BC9E16AAA9}" type="pres">
      <dgm:prSet presAssocID="{29012DAF-8067-4EEB-BA5F-1217D897F51E}" presName="horz1" presStyleCnt="0"/>
      <dgm:spPr/>
    </dgm:pt>
    <dgm:pt modelId="{034AFF6D-539E-4146-A858-326CD445F497}" type="pres">
      <dgm:prSet presAssocID="{29012DAF-8067-4EEB-BA5F-1217D897F51E}" presName="tx1" presStyleLbl="revTx" presStyleIdx="2" presStyleCnt="6"/>
      <dgm:spPr/>
    </dgm:pt>
    <dgm:pt modelId="{28A59299-4DEF-4FE3-B28F-F9E40B3B018A}" type="pres">
      <dgm:prSet presAssocID="{29012DAF-8067-4EEB-BA5F-1217D897F51E}" presName="vert1" presStyleCnt="0"/>
      <dgm:spPr/>
    </dgm:pt>
    <dgm:pt modelId="{EFF8A2C8-4918-401D-95AB-2D50B7E2394F}" type="pres">
      <dgm:prSet presAssocID="{BA13F5C2-1325-466F-8215-59AA9C29BFF3}" presName="thickLine" presStyleLbl="alignNode1" presStyleIdx="3" presStyleCnt="6"/>
      <dgm:spPr/>
    </dgm:pt>
    <dgm:pt modelId="{A4D6A8AD-6F83-4DB1-9B07-F5A669031B5A}" type="pres">
      <dgm:prSet presAssocID="{BA13F5C2-1325-466F-8215-59AA9C29BFF3}" presName="horz1" presStyleCnt="0"/>
      <dgm:spPr/>
    </dgm:pt>
    <dgm:pt modelId="{2F78D215-E37E-4C50-8D38-30836734C98D}" type="pres">
      <dgm:prSet presAssocID="{BA13F5C2-1325-466F-8215-59AA9C29BFF3}" presName="tx1" presStyleLbl="revTx" presStyleIdx="3" presStyleCnt="6"/>
      <dgm:spPr/>
    </dgm:pt>
    <dgm:pt modelId="{91D08907-2B32-41B1-B4E9-C6BE37B075E0}" type="pres">
      <dgm:prSet presAssocID="{BA13F5C2-1325-466F-8215-59AA9C29BFF3}" presName="vert1" presStyleCnt="0"/>
      <dgm:spPr/>
    </dgm:pt>
    <dgm:pt modelId="{71A602AF-9CAB-4467-843A-3A895018A87C}" type="pres">
      <dgm:prSet presAssocID="{87C53D2D-50A1-4379-A33E-8918745D210D}" presName="thickLine" presStyleLbl="alignNode1" presStyleIdx="4" presStyleCnt="6"/>
      <dgm:spPr/>
    </dgm:pt>
    <dgm:pt modelId="{2538D9F9-B8F4-43AE-AB3B-8790BF11190D}" type="pres">
      <dgm:prSet presAssocID="{87C53D2D-50A1-4379-A33E-8918745D210D}" presName="horz1" presStyleCnt="0"/>
      <dgm:spPr/>
    </dgm:pt>
    <dgm:pt modelId="{FEF1F4A3-B954-4165-8F98-3F2302F1311C}" type="pres">
      <dgm:prSet presAssocID="{87C53D2D-50A1-4379-A33E-8918745D210D}" presName="tx1" presStyleLbl="revTx" presStyleIdx="4" presStyleCnt="6"/>
      <dgm:spPr/>
    </dgm:pt>
    <dgm:pt modelId="{49F3BE67-6229-4860-B4BF-0001A55B3804}" type="pres">
      <dgm:prSet presAssocID="{87C53D2D-50A1-4379-A33E-8918745D210D}" presName="vert1" presStyleCnt="0"/>
      <dgm:spPr/>
    </dgm:pt>
    <dgm:pt modelId="{7F33912C-AE43-4D61-8877-DD938E822DB8}" type="pres">
      <dgm:prSet presAssocID="{E44F9D40-28C4-4C01-8DA2-D381D2EE267C}" presName="thickLine" presStyleLbl="alignNode1" presStyleIdx="5" presStyleCnt="6"/>
      <dgm:spPr/>
    </dgm:pt>
    <dgm:pt modelId="{806FCB2F-5FBD-42D2-99C4-18E4AACCB76A}" type="pres">
      <dgm:prSet presAssocID="{E44F9D40-28C4-4C01-8DA2-D381D2EE267C}" presName="horz1" presStyleCnt="0"/>
      <dgm:spPr/>
    </dgm:pt>
    <dgm:pt modelId="{4EAB397A-E6F0-4670-89A5-4B6849740AFE}" type="pres">
      <dgm:prSet presAssocID="{E44F9D40-28C4-4C01-8DA2-D381D2EE267C}" presName="tx1" presStyleLbl="revTx" presStyleIdx="5" presStyleCnt="6"/>
      <dgm:spPr/>
    </dgm:pt>
    <dgm:pt modelId="{2BE13B96-56E7-4D56-906C-1B6827872205}" type="pres">
      <dgm:prSet presAssocID="{E44F9D40-28C4-4C01-8DA2-D381D2EE267C}" presName="vert1" presStyleCnt="0"/>
      <dgm:spPr/>
    </dgm:pt>
  </dgm:ptLst>
  <dgm:cxnLst>
    <dgm:cxn modelId="{DD2B2A06-D1A4-4B60-A806-58C9EE92447D}" srcId="{9969D76D-16DA-46FB-A5CF-7072C6F5DF8D}" destId="{E44F9D40-28C4-4C01-8DA2-D381D2EE267C}" srcOrd="5" destOrd="0" parTransId="{8DD3340E-4054-4975-92DB-A34B698B6234}" sibTransId="{E58FB2E7-8296-4A83-B209-FA59AF9AA123}"/>
    <dgm:cxn modelId="{57A87815-42EF-471C-A015-7911B3E15508}" type="presOf" srcId="{87C53D2D-50A1-4379-A33E-8918745D210D}" destId="{FEF1F4A3-B954-4165-8F98-3F2302F1311C}" srcOrd="0" destOrd="0" presId="urn:microsoft.com/office/officeart/2008/layout/LinedList"/>
    <dgm:cxn modelId="{A0EF791A-95C2-468D-8540-3E3784966EDA}" type="presOf" srcId="{E44F9D40-28C4-4C01-8DA2-D381D2EE267C}" destId="{4EAB397A-E6F0-4670-89A5-4B6849740AFE}" srcOrd="0" destOrd="0" presId="urn:microsoft.com/office/officeart/2008/layout/LinedList"/>
    <dgm:cxn modelId="{E2B4D725-0FC2-43B7-BCF9-5BA68F761A76}" srcId="{9969D76D-16DA-46FB-A5CF-7072C6F5DF8D}" destId="{061705AA-F555-4E7D-8734-0BF501E38359}" srcOrd="0" destOrd="0" parTransId="{33F1503F-D1D0-4118-8AAB-22D9F4E20D0A}" sibTransId="{F87B9DB9-8613-4199-BFD8-52953FE9962A}"/>
    <dgm:cxn modelId="{A795D92C-4CD7-4EE8-BDDC-31D84E7BF1E7}" type="presOf" srcId="{BA13F5C2-1325-466F-8215-59AA9C29BFF3}" destId="{2F78D215-E37E-4C50-8D38-30836734C98D}" srcOrd="0" destOrd="0" presId="urn:microsoft.com/office/officeart/2008/layout/LinedList"/>
    <dgm:cxn modelId="{EBFC7042-2A92-43E9-AC05-BDA5E046976A}" srcId="{9969D76D-16DA-46FB-A5CF-7072C6F5DF8D}" destId="{A9BEE948-912C-42FF-90C6-5A3714D0C60F}" srcOrd="1" destOrd="0" parTransId="{E9D1C311-96AA-4693-B811-68CE1A7B8D6A}" sibTransId="{B27D4247-E69F-4CCC-A779-EF16F212B1DC}"/>
    <dgm:cxn modelId="{A83C2858-449E-4B29-9B47-0F97448A675C}" srcId="{9969D76D-16DA-46FB-A5CF-7072C6F5DF8D}" destId="{BA13F5C2-1325-466F-8215-59AA9C29BFF3}" srcOrd="3" destOrd="0" parTransId="{CD701B04-2509-41E0-851C-98B44E818C41}" sibTransId="{1EE885AB-9BD7-4A03-939E-26BC980AD638}"/>
    <dgm:cxn modelId="{6AA9E48E-F2DA-4332-8FF8-B94C65C828BA}" type="presOf" srcId="{29012DAF-8067-4EEB-BA5F-1217D897F51E}" destId="{034AFF6D-539E-4146-A858-326CD445F497}" srcOrd="0" destOrd="0" presId="urn:microsoft.com/office/officeart/2008/layout/LinedList"/>
    <dgm:cxn modelId="{326C9A9F-0CFB-494C-AC54-1C44A2667F0D}" type="presOf" srcId="{061705AA-F555-4E7D-8734-0BF501E38359}" destId="{4A85795F-E2EE-469A-8A4B-6D0D6E4F58EA}" srcOrd="0" destOrd="0" presId="urn:microsoft.com/office/officeart/2008/layout/LinedList"/>
    <dgm:cxn modelId="{D6B6CBB4-78A9-4F98-990F-6926AB4D527F}" type="presOf" srcId="{9969D76D-16DA-46FB-A5CF-7072C6F5DF8D}" destId="{3B8899C4-5719-44DD-87A4-929BAC6C1F1F}" srcOrd="0" destOrd="0" presId="urn:microsoft.com/office/officeart/2008/layout/LinedList"/>
    <dgm:cxn modelId="{6434DADA-F569-4DC4-9983-ED7A2811B3A4}" srcId="{9969D76D-16DA-46FB-A5CF-7072C6F5DF8D}" destId="{87C53D2D-50A1-4379-A33E-8918745D210D}" srcOrd="4" destOrd="0" parTransId="{C0DFDBC7-E001-49DC-A7F8-2B5EF729F10D}" sibTransId="{1CA6CFE8-CE6F-4A92-A327-64411567D485}"/>
    <dgm:cxn modelId="{42756BF6-8ED8-4F44-8B6A-4FFBAB38A6B0}" srcId="{9969D76D-16DA-46FB-A5CF-7072C6F5DF8D}" destId="{29012DAF-8067-4EEB-BA5F-1217D897F51E}" srcOrd="2" destOrd="0" parTransId="{7F8689C1-8D42-46FE-A0F0-1CB66D3E1140}" sibTransId="{4A9E5D96-C04E-4B4C-BF2D-C8BB26B24886}"/>
    <dgm:cxn modelId="{EB1E76FC-45C0-4BC7-96A6-627D4705D853}" type="presOf" srcId="{A9BEE948-912C-42FF-90C6-5A3714D0C60F}" destId="{73D0D5C2-F8F6-4CBF-A330-98780330CEC6}" srcOrd="0" destOrd="0" presId="urn:microsoft.com/office/officeart/2008/layout/LinedList"/>
    <dgm:cxn modelId="{FA30B120-AF1D-43E6-B0B7-6F0354549B6C}" type="presParOf" srcId="{3B8899C4-5719-44DD-87A4-929BAC6C1F1F}" destId="{5B6C89B9-B121-4544-B80B-646F7401C97E}" srcOrd="0" destOrd="0" presId="urn:microsoft.com/office/officeart/2008/layout/LinedList"/>
    <dgm:cxn modelId="{B0E6BACF-170D-4360-A0D9-A76599200DE7}" type="presParOf" srcId="{3B8899C4-5719-44DD-87A4-929BAC6C1F1F}" destId="{26E1925D-DFC9-46D9-964F-99613A072936}" srcOrd="1" destOrd="0" presId="urn:microsoft.com/office/officeart/2008/layout/LinedList"/>
    <dgm:cxn modelId="{3612134E-C296-450F-8EE0-66AC9879B4F5}" type="presParOf" srcId="{26E1925D-DFC9-46D9-964F-99613A072936}" destId="{4A85795F-E2EE-469A-8A4B-6D0D6E4F58EA}" srcOrd="0" destOrd="0" presId="urn:microsoft.com/office/officeart/2008/layout/LinedList"/>
    <dgm:cxn modelId="{7FEDA8F1-BEDE-4DB7-9119-99A22EB4D595}" type="presParOf" srcId="{26E1925D-DFC9-46D9-964F-99613A072936}" destId="{769344B2-1513-40D1-AB40-D33A16522068}" srcOrd="1" destOrd="0" presId="urn:microsoft.com/office/officeart/2008/layout/LinedList"/>
    <dgm:cxn modelId="{F7BD17A1-1584-4C11-9ACD-DC73854DD20C}" type="presParOf" srcId="{3B8899C4-5719-44DD-87A4-929BAC6C1F1F}" destId="{EC72F5AB-6EDD-497A-87B4-086C1CB1FD8C}" srcOrd="2" destOrd="0" presId="urn:microsoft.com/office/officeart/2008/layout/LinedList"/>
    <dgm:cxn modelId="{ED23EEAA-D4BB-40D8-978F-C028F7649784}" type="presParOf" srcId="{3B8899C4-5719-44DD-87A4-929BAC6C1F1F}" destId="{BE787C0A-C124-48A2-BBEC-B91C4CA3418D}" srcOrd="3" destOrd="0" presId="urn:microsoft.com/office/officeart/2008/layout/LinedList"/>
    <dgm:cxn modelId="{AD082E70-2C6B-4605-8B7A-B867949ECF11}" type="presParOf" srcId="{BE787C0A-C124-48A2-BBEC-B91C4CA3418D}" destId="{73D0D5C2-F8F6-4CBF-A330-98780330CEC6}" srcOrd="0" destOrd="0" presId="urn:microsoft.com/office/officeart/2008/layout/LinedList"/>
    <dgm:cxn modelId="{9A52C082-5D0B-4C9A-9EF2-144199A46438}" type="presParOf" srcId="{BE787C0A-C124-48A2-BBEC-B91C4CA3418D}" destId="{F5D72207-5801-44C6-81B9-0D311339505C}" srcOrd="1" destOrd="0" presId="urn:microsoft.com/office/officeart/2008/layout/LinedList"/>
    <dgm:cxn modelId="{0A0847D2-F10E-4FFD-8FBA-5BAB583F9E57}" type="presParOf" srcId="{3B8899C4-5719-44DD-87A4-929BAC6C1F1F}" destId="{6AB3C397-3065-4158-8771-489E1C6B9099}" srcOrd="4" destOrd="0" presId="urn:microsoft.com/office/officeart/2008/layout/LinedList"/>
    <dgm:cxn modelId="{CA3A9373-1397-4DCB-B7C6-9F43E6D4366C}" type="presParOf" srcId="{3B8899C4-5719-44DD-87A4-929BAC6C1F1F}" destId="{E5EA571A-8865-4016-914A-D3BC9E16AAA9}" srcOrd="5" destOrd="0" presId="urn:microsoft.com/office/officeart/2008/layout/LinedList"/>
    <dgm:cxn modelId="{C9A910BE-6348-4110-9505-C19EA8062EA4}" type="presParOf" srcId="{E5EA571A-8865-4016-914A-D3BC9E16AAA9}" destId="{034AFF6D-539E-4146-A858-326CD445F497}" srcOrd="0" destOrd="0" presId="urn:microsoft.com/office/officeart/2008/layout/LinedList"/>
    <dgm:cxn modelId="{59B9FD54-3700-4642-AB6D-FEC01D9B301C}" type="presParOf" srcId="{E5EA571A-8865-4016-914A-D3BC9E16AAA9}" destId="{28A59299-4DEF-4FE3-B28F-F9E40B3B018A}" srcOrd="1" destOrd="0" presId="urn:microsoft.com/office/officeart/2008/layout/LinedList"/>
    <dgm:cxn modelId="{B39106BA-7547-44D1-A001-5F5CE3B7D6DA}" type="presParOf" srcId="{3B8899C4-5719-44DD-87A4-929BAC6C1F1F}" destId="{EFF8A2C8-4918-401D-95AB-2D50B7E2394F}" srcOrd="6" destOrd="0" presId="urn:microsoft.com/office/officeart/2008/layout/LinedList"/>
    <dgm:cxn modelId="{62A64799-2C9F-4404-9453-52A933906701}" type="presParOf" srcId="{3B8899C4-5719-44DD-87A4-929BAC6C1F1F}" destId="{A4D6A8AD-6F83-4DB1-9B07-F5A669031B5A}" srcOrd="7" destOrd="0" presId="urn:microsoft.com/office/officeart/2008/layout/LinedList"/>
    <dgm:cxn modelId="{944A87F7-8AE0-4E67-ABBA-26E8CEA60753}" type="presParOf" srcId="{A4D6A8AD-6F83-4DB1-9B07-F5A669031B5A}" destId="{2F78D215-E37E-4C50-8D38-30836734C98D}" srcOrd="0" destOrd="0" presId="urn:microsoft.com/office/officeart/2008/layout/LinedList"/>
    <dgm:cxn modelId="{B8DCC65D-1C13-4F66-ADCD-4D50DABC58D7}" type="presParOf" srcId="{A4D6A8AD-6F83-4DB1-9B07-F5A669031B5A}" destId="{91D08907-2B32-41B1-B4E9-C6BE37B075E0}" srcOrd="1" destOrd="0" presId="urn:microsoft.com/office/officeart/2008/layout/LinedList"/>
    <dgm:cxn modelId="{FCFA60E2-9DDA-426B-8A26-B04E558BF069}" type="presParOf" srcId="{3B8899C4-5719-44DD-87A4-929BAC6C1F1F}" destId="{71A602AF-9CAB-4467-843A-3A895018A87C}" srcOrd="8" destOrd="0" presId="urn:microsoft.com/office/officeart/2008/layout/LinedList"/>
    <dgm:cxn modelId="{78AFBEE8-50A5-4F84-90DF-ED764166AEA5}" type="presParOf" srcId="{3B8899C4-5719-44DD-87A4-929BAC6C1F1F}" destId="{2538D9F9-B8F4-43AE-AB3B-8790BF11190D}" srcOrd="9" destOrd="0" presId="urn:microsoft.com/office/officeart/2008/layout/LinedList"/>
    <dgm:cxn modelId="{7C405843-5224-4322-9F9D-EE54AF25ACE5}" type="presParOf" srcId="{2538D9F9-B8F4-43AE-AB3B-8790BF11190D}" destId="{FEF1F4A3-B954-4165-8F98-3F2302F1311C}" srcOrd="0" destOrd="0" presId="urn:microsoft.com/office/officeart/2008/layout/LinedList"/>
    <dgm:cxn modelId="{2A5135ED-8B8E-48A9-8A8B-1F54F22BA1EB}" type="presParOf" srcId="{2538D9F9-B8F4-43AE-AB3B-8790BF11190D}" destId="{49F3BE67-6229-4860-B4BF-0001A55B3804}" srcOrd="1" destOrd="0" presId="urn:microsoft.com/office/officeart/2008/layout/LinedList"/>
    <dgm:cxn modelId="{9F93E4F0-44D2-459C-B72A-08EED076AE28}" type="presParOf" srcId="{3B8899C4-5719-44DD-87A4-929BAC6C1F1F}" destId="{7F33912C-AE43-4D61-8877-DD938E822DB8}" srcOrd="10" destOrd="0" presId="urn:microsoft.com/office/officeart/2008/layout/LinedList"/>
    <dgm:cxn modelId="{9CD579FF-FB74-4529-AA6E-345EE151F6CB}" type="presParOf" srcId="{3B8899C4-5719-44DD-87A4-929BAC6C1F1F}" destId="{806FCB2F-5FBD-42D2-99C4-18E4AACCB76A}" srcOrd="11" destOrd="0" presId="urn:microsoft.com/office/officeart/2008/layout/LinedList"/>
    <dgm:cxn modelId="{F0604236-02FC-4E5E-8A93-77427178A7FE}" type="presParOf" srcId="{806FCB2F-5FBD-42D2-99C4-18E4AACCB76A}" destId="{4EAB397A-E6F0-4670-89A5-4B6849740AFE}" srcOrd="0" destOrd="0" presId="urn:microsoft.com/office/officeart/2008/layout/LinedList"/>
    <dgm:cxn modelId="{16ECCBC2-1281-4BE4-935B-4A038C8EC00A}" type="presParOf" srcId="{806FCB2F-5FBD-42D2-99C4-18E4AACCB76A}" destId="{2BE13B96-56E7-4D56-906C-1B68278722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C89B9-B121-4544-B80B-646F7401C97E}">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5795F-E2EE-469A-8A4B-6D0D6E4F58EA}">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1) Energizer</a:t>
          </a:r>
        </a:p>
      </dsp:txBody>
      <dsp:txXfrm>
        <a:off x="0" y="2492"/>
        <a:ext cx="6492875" cy="850069"/>
      </dsp:txXfrm>
    </dsp:sp>
    <dsp:sp modelId="{EC72F5AB-6EDD-497A-87B4-086C1CB1FD8C}">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0D5C2-F8F6-4CBF-A330-98780330CEC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2) Conductors</a:t>
          </a:r>
        </a:p>
      </dsp:txBody>
      <dsp:txXfrm>
        <a:off x="0" y="852561"/>
        <a:ext cx="6492875" cy="850069"/>
      </dsp:txXfrm>
    </dsp:sp>
    <dsp:sp modelId="{6AB3C397-3065-4158-8771-489E1C6B9099}">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AFF6D-539E-4146-A858-326CD445F497}">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3) Fence Posts</a:t>
          </a:r>
        </a:p>
      </dsp:txBody>
      <dsp:txXfrm>
        <a:off x="0" y="1702630"/>
        <a:ext cx="6492875" cy="850069"/>
      </dsp:txXfrm>
    </dsp:sp>
    <dsp:sp modelId="{EFF8A2C8-4918-401D-95AB-2D50B7E2394F}">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8D215-E37E-4C50-8D38-30836734C98D}">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4) Ground Rod(s)</a:t>
          </a:r>
        </a:p>
      </dsp:txBody>
      <dsp:txXfrm>
        <a:off x="0" y="2552699"/>
        <a:ext cx="6492875" cy="850069"/>
      </dsp:txXfrm>
    </dsp:sp>
    <dsp:sp modelId="{71A602AF-9CAB-4467-843A-3A895018A87C}">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1F4A3-B954-4165-8F98-3F2302F1311C}">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5) Insulators and Gate Handles </a:t>
          </a:r>
        </a:p>
      </dsp:txBody>
      <dsp:txXfrm>
        <a:off x="0" y="3402769"/>
        <a:ext cx="6492875" cy="850069"/>
      </dsp:txXfrm>
    </dsp:sp>
    <dsp:sp modelId="{7F33912C-AE43-4D61-8877-DD938E822DB8}">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B397A-E6F0-4670-89A5-4B6849740AFE}">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6) Tester</a:t>
          </a:r>
        </a:p>
      </dsp:txBody>
      <dsp:txXfrm>
        <a:off x="0" y="4252838"/>
        <a:ext cx="6492875" cy="850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CC339-31CB-42F5-95D9-68D59505012B}"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6C979-1CDD-4C90-8393-8F9333E8C67C}" type="slidenum">
              <a:rPr lang="en-US" smtClean="0"/>
              <a:t>‹#›</a:t>
            </a:fld>
            <a:endParaRPr lang="en-US"/>
          </a:p>
        </p:txBody>
      </p:sp>
    </p:spTree>
    <p:extLst>
      <p:ext uri="{BB962C8B-B14F-4D97-AF65-F5344CB8AC3E}">
        <p14:creationId xmlns:p14="http://schemas.microsoft.com/office/powerpoint/2010/main" val="213791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Hello and welcome (introduction)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DAE82-1510-471C-90EE-6CB1A4681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3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types of Fence energizers. Each one has different advantages and disadvantages regarding price, functionality, and deployment ease.</a:t>
            </a:r>
          </a:p>
          <a:p>
            <a:endParaRPr lang="en-US" dirty="0"/>
          </a:p>
          <a:p>
            <a:r>
              <a:rPr lang="en-US" dirty="0"/>
              <a:t>110V-AC energizers plug directly into a wall socket, these are very easy to use, reliable and cost effective</a:t>
            </a:r>
          </a:p>
          <a:p>
            <a:endParaRPr lang="en-US" dirty="0"/>
          </a:p>
          <a:p>
            <a:r>
              <a:rPr lang="en-US" dirty="0"/>
              <a:t>DC Battery energizers rely on a 12-volt deep cycle battery for charge. Needs to be monitored and charged.</a:t>
            </a:r>
          </a:p>
          <a:p>
            <a:endParaRPr lang="en-US" dirty="0"/>
          </a:p>
          <a:p>
            <a:r>
              <a:rPr lang="en-US" dirty="0"/>
              <a:t>Solar panels maintain the charge on a DC battery system. Used where electricity is not available.</a:t>
            </a:r>
          </a:p>
        </p:txBody>
      </p:sp>
      <p:sp>
        <p:nvSpPr>
          <p:cNvPr id="4" name="Slide Number Placeholder 3"/>
          <p:cNvSpPr>
            <a:spLocks noGrp="1"/>
          </p:cNvSpPr>
          <p:nvPr>
            <p:ph type="sldNum" sz="quarter" idx="5"/>
          </p:nvPr>
        </p:nvSpPr>
        <p:spPr/>
        <p:txBody>
          <a:bodyPr/>
          <a:lstStyle/>
          <a:p>
            <a:fld id="{0BD6C979-1CDD-4C90-8393-8F9333E8C67C}" type="slidenum">
              <a:rPr lang="en-US" smtClean="0"/>
              <a:t>10</a:t>
            </a:fld>
            <a:endParaRPr lang="en-US"/>
          </a:p>
        </p:txBody>
      </p:sp>
    </p:spTree>
    <p:extLst>
      <p:ext uri="{BB962C8B-B14F-4D97-AF65-F5344CB8AC3E}">
        <p14:creationId xmlns:p14="http://schemas.microsoft.com/office/powerpoint/2010/main" val="241756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usually need protection from the environment. </a:t>
            </a:r>
          </a:p>
          <a:p>
            <a:endParaRPr lang="en-US" dirty="0"/>
          </a:p>
          <a:p>
            <a:r>
              <a:rPr lang="en-US" dirty="0"/>
              <a:t>Wall plug in</a:t>
            </a:r>
          </a:p>
          <a:p>
            <a:endParaRPr lang="en-US" dirty="0"/>
          </a:p>
          <a:p>
            <a:r>
              <a:rPr lang="en-US" dirty="0"/>
              <a:t>Reliable if they are protected from weather</a:t>
            </a:r>
          </a:p>
          <a:p>
            <a:endParaRPr lang="en-US" dirty="0"/>
          </a:p>
          <a:p>
            <a:r>
              <a:rPr lang="en-US" dirty="0"/>
              <a:t>2 joule Fi-Shock 129.99 </a:t>
            </a:r>
            <a:r>
              <a:rPr lang="en-US" dirty="0" err="1"/>
              <a:t>msrp</a:t>
            </a:r>
            <a:endParaRPr lang="en-US" dirty="0"/>
          </a:p>
          <a:p>
            <a:r>
              <a:rPr lang="en-US" dirty="0"/>
              <a:t>1 joule 25 mile is 99.99</a:t>
            </a:r>
          </a:p>
          <a:p>
            <a:endParaRPr lang="en-US" dirty="0"/>
          </a:p>
          <a:p>
            <a:r>
              <a:rPr lang="en-US" dirty="0" err="1"/>
              <a:t>Zareba</a:t>
            </a:r>
            <a:r>
              <a:rPr lang="en-US" dirty="0"/>
              <a:t>  is 39.99</a:t>
            </a:r>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11</a:t>
            </a:fld>
            <a:endParaRPr lang="en-US"/>
          </a:p>
        </p:txBody>
      </p:sp>
    </p:spTree>
    <p:extLst>
      <p:ext uri="{BB962C8B-B14F-4D97-AF65-F5344CB8AC3E}">
        <p14:creationId xmlns:p14="http://schemas.microsoft.com/office/powerpoint/2010/main" val="425519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versatile and mobile than the AC unit. </a:t>
            </a:r>
          </a:p>
          <a:p>
            <a:endParaRPr lang="en-US" dirty="0"/>
          </a:p>
          <a:p>
            <a:r>
              <a:rPr lang="en-US" dirty="0" err="1"/>
              <a:t>Stafix</a:t>
            </a:r>
            <a:r>
              <a:rPr lang="en-US" dirty="0"/>
              <a:t> is a dual AC/DC system,  1 joule is listed at 149.75 at Kencove.com</a:t>
            </a:r>
          </a:p>
          <a:p>
            <a:endParaRPr lang="en-US" dirty="0"/>
          </a:p>
          <a:p>
            <a:r>
              <a:rPr lang="en-US" dirty="0" err="1"/>
              <a:t>Zareba</a:t>
            </a:r>
            <a:r>
              <a:rPr lang="en-US" dirty="0"/>
              <a:t>: 79.99</a:t>
            </a:r>
          </a:p>
          <a:p>
            <a:r>
              <a:rPr lang="en-US" dirty="0"/>
              <a:t>7.3KV</a:t>
            </a:r>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12</a:t>
            </a:fld>
            <a:endParaRPr lang="en-US"/>
          </a:p>
        </p:txBody>
      </p:sp>
    </p:spTree>
    <p:extLst>
      <p:ext uri="{BB962C8B-B14F-4D97-AF65-F5344CB8AC3E}">
        <p14:creationId xmlns:p14="http://schemas.microsoft.com/office/powerpoint/2010/main" val="14982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DC Battery system with solar recharge.</a:t>
            </a:r>
          </a:p>
          <a:p>
            <a:endParaRPr lang="en-US" dirty="0"/>
          </a:p>
          <a:p>
            <a:r>
              <a:rPr lang="en-US" dirty="0"/>
              <a:t>Can be set anywhere.</a:t>
            </a:r>
          </a:p>
          <a:p>
            <a:endParaRPr lang="en-US" dirty="0"/>
          </a:p>
          <a:p>
            <a:r>
              <a:rPr lang="en-US" dirty="0"/>
              <a:t>More maintenance  </a:t>
            </a:r>
          </a:p>
        </p:txBody>
      </p:sp>
      <p:sp>
        <p:nvSpPr>
          <p:cNvPr id="4" name="Slide Number Placeholder 3"/>
          <p:cNvSpPr>
            <a:spLocks noGrp="1"/>
          </p:cNvSpPr>
          <p:nvPr>
            <p:ph type="sldNum" sz="quarter" idx="5"/>
          </p:nvPr>
        </p:nvSpPr>
        <p:spPr/>
        <p:txBody>
          <a:bodyPr/>
          <a:lstStyle/>
          <a:p>
            <a:fld id="{0BD6C979-1CDD-4C90-8393-8F9333E8C67C}" type="slidenum">
              <a:rPr lang="en-US" smtClean="0"/>
              <a:t>13</a:t>
            </a:fld>
            <a:endParaRPr lang="en-US"/>
          </a:p>
        </p:txBody>
      </p:sp>
    </p:spTree>
    <p:extLst>
      <p:ext uri="{BB962C8B-B14F-4D97-AF65-F5344CB8AC3E}">
        <p14:creationId xmlns:p14="http://schemas.microsoft.com/office/powerpoint/2010/main" val="159611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14</a:t>
            </a:fld>
            <a:endParaRPr lang="en-US"/>
          </a:p>
        </p:txBody>
      </p:sp>
    </p:spTree>
    <p:extLst>
      <p:ext uri="{BB962C8B-B14F-4D97-AF65-F5344CB8AC3E}">
        <p14:creationId xmlns:p14="http://schemas.microsoft.com/office/powerpoint/2010/main" val="332366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a:t>
            </a:r>
            <a:r>
              <a:rPr lang="en-US" dirty="0" err="1"/>
              <a:t>Gurdian</a:t>
            </a:r>
            <a:r>
              <a:rPr lang="en-US" dirty="0"/>
              <a:t> 12 ½ </a:t>
            </a:r>
            <a:r>
              <a:rPr lang="en-US" dirty="0" err="1"/>
              <a:t>ga</a:t>
            </a:r>
            <a:r>
              <a:rPr lang="en-US" dirty="0"/>
              <a:t> 1000’ 59.99  Aluminum </a:t>
            </a:r>
          </a:p>
          <a:p>
            <a:r>
              <a:rPr lang="en-US" dirty="0"/>
              <a:t>Patriot wire 62.99 ¼ Aluminum </a:t>
            </a:r>
          </a:p>
          <a:p>
            <a:r>
              <a:rPr lang="en-US" dirty="0"/>
              <a:t>Bekaert wire 27.99 ¼ Galvanized</a:t>
            </a:r>
          </a:p>
          <a:p>
            <a:r>
              <a:rPr lang="en-US" dirty="0" err="1"/>
              <a:t>MaxiShock</a:t>
            </a:r>
            <a:r>
              <a:rPr lang="en-US" dirty="0"/>
              <a:t> Wire 116.00 ½ mile</a:t>
            </a:r>
          </a:p>
          <a:p>
            <a:r>
              <a:rPr lang="en-US" dirty="0">
                <a:effectLst/>
              </a:rPr>
              <a:t>Has a very thick outer coating of zinc (Class IV). So it will last up to 10 years without rusting in humid climates. </a:t>
            </a:r>
          </a:p>
          <a:p>
            <a:r>
              <a:rPr lang="en-US" dirty="0">
                <a:effectLst/>
              </a:rPr>
              <a:t>Low tensile strength. Therefore, it's very easy to wind, unwind, cut, tie and join. </a:t>
            </a:r>
            <a:r>
              <a:rPr lang="en-US" dirty="0" err="1">
                <a:effectLst/>
              </a:rPr>
              <a:t>MaxiShock</a:t>
            </a:r>
            <a:r>
              <a:rPr lang="en-US" dirty="0">
                <a:effectLst/>
              </a:rPr>
              <a:t> allows simple, conductive, long-lasting connections without any tools other than side-cutting pliers.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16</a:t>
            </a:fld>
            <a:endParaRPr lang="en-US"/>
          </a:p>
        </p:txBody>
      </p:sp>
    </p:spTree>
    <p:extLst>
      <p:ext uri="{BB962C8B-B14F-4D97-AF65-F5344CB8AC3E}">
        <p14:creationId xmlns:p14="http://schemas.microsoft.com/office/powerpoint/2010/main" val="317871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SunGUARD</a:t>
            </a:r>
            <a:r>
              <a:rPr lang="en-US" b="1" dirty="0"/>
              <a:t> II Fiberglass Step - In Fence Post 1.99 each farmandfleet.com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Zareba</a:t>
            </a:r>
            <a:r>
              <a:rPr lang="en-US" b="1" dirty="0"/>
              <a:t>® Black Step-In Fence Post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Molded of reinforced polypropylene with a heavy-duty steel stake 2.99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17</a:t>
            </a:fld>
            <a:endParaRPr lang="en-US"/>
          </a:p>
        </p:txBody>
      </p:sp>
    </p:spTree>
    <p:extLst>
      <p:ext uri="{BB962C8B-B14F-4D97-AF65-F5344CB8AC3E}">
        <p14:creationId xmlns:p14="http://schemas.microsoft.com/office/powerpoint/2010/main" val="2335937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combined copper-clad steel ground rod are consist of drilling head, copper-clad steel ground rod, coupling and driving. the difference between the combined copper-clad steel ground rod and the single standard ground rod.</a:t>
            </a:r>
          </a:p>
        </p:txBody>
      </p:sp>
      <p:sp>
        <p:nvSpPr>
          <p:cNvPr id="4" name="Slide Number Placeholder 3"/>
          <p:cNvSpPr>
            <a:spLocks noGrp="1"/>
          </p:cNvSpPr>
          <p:nvPr>
            <p:ph type="sldNum" sz="quarter" idx="5"/>
          </p:nvPr>
        </p:nvSpPr>
        <p:spPr/>
        <p:txBody>
          <a:bodyPr/>
          <a:lstStyle/>
          <a:p>
            <a:fld id="{0BD6C979-1CDD-4C90-8393-8F9333E8C67C}" type="slidenum">
              <a:rPr lang="en-US" smtClean="0"/>
              <a:t>18</a:t>
            </a:fld>
            <a:endParaRPr lang="en-US"/>
          </a:p>
        </p:txBody>
      </p:sp>
    </p:spTree>
    <p:extLst>
      <p:ext uri="{BB962C8B-B14F-4D97-AF65-F5344CB8AC3E}">
        <p14:creationId xmlns:p14="http://schemas.microsoft.com/office/powerpoint/2010/main" val="190515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7.99 for 25 pack, yellow tee post insulators</a:t>
            </a:r>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19</a:t>
            </a:fld>
            <a:endParaRPr lang="en-US"/>
          </a:p>
        </p:txBody>
      </p:sp>
    </p:spTree>
    <p:extLst>
      <p:ext uri="{BB962C8B-B14F-4D97-AF65-F5344CB8AC3E}">
        <p14:creationId xmlns:p14="http://schemas.microsoft.com/office/powerpoint/2010/main" val="406006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Gallagher </a:t>
            </a:r>
            <a:r>
              <a:rPr lang="en-US" dirty="0" err="1"/>
              <a:t>smartfix</a:t>
            </a:r>
            <a:r>
              <a:rPr lang="en-US" dirty="0"/>
              <a:t> fault finder – 119.99 used to identify where a fault in your system is. Usually this is convenient when you have miles of fence on a ranch</a:t>
            </a:r>
          </a:p>
          <a:p>
            <a:endParaRPr lang="en-US" dirty="0"/>
          </a:p>
          <a:p>
            <a:r>
              <a:rPr lang="en-US" dirty="0" err="1"/>
              <a:t>Zareba</a:t>
            </a:r>
            <a:r>
              <a:rPr lang="en-US" dirty="0"/>
              <a:t> voltage tester is 16.99</a:t>
            </a:r>
          </a:p>
          <a:p>
            <a:endParaRPr lang="en-US" dirty="0"/>
          </a:p>
          <a:p>
            <a:r>
              <a:rPr lang="en-US" dirty="0"/>
              <a:t>Preimer1 5 light tester is 15.00</a:t>
            </a:r>
          </a:p>
          <a:p>
            <a:endParaRPr lang="en-US" dirty="0"/>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20</a:t>
            </a:fld>
            <a:endParaRPr lang="en-US"/>
          </a:p>
        </p:txBody>
      </p:sp>
    </p:spTree>
    <p:extLst>
      <p:ext uri="{BB962C8B-B14F-4D97-AF65-F5344CB8AC3E}">
        <p14:creationId xmlns:p14="http://schemas.microsoft.com/office/powerpoint/2010/main" val="83957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all of this is TO REDUCE CONFLICT</a:t>
            </a:r>
          </a:p>
          <a:p>
            <a:endParaRPr lang="en-US" dirty="0"/>
          </a:p>
          <a:p>
            <a:r>
              <a:rPr lang="en-US" dirty="0"/>
              <a:t>No one likes conflict and with good practices, we can minimize it.</a:t>
            </a:r>
          </a:p>
          <a:p>
            <a:endParaRPr lang="en-US" dirty="0"/>
          </a:p>
          <a:p>
            <a:r>
              <a:rPr lang="en-US" dirty="0"/>
              <a:t>Many configurations and set ups.</a:t>
            </a:r>
          </a:p>
          <a:p>
            <a:endParaRPr lang="en-US" dirty="0"/>
          </a:p>
          <a:p>
            <a:r>
              <a:rPr lang="en-US" dirty="0"/>
              <a:t>Electric fences can be used in remote settings and in your back yard.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DAE82-1510-471C-90EE-6CB1A4681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05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23</a:t>
            </a:fld>
            <a:endParaRPr lang="en-US"/>
          </a:p>
        </p:txBody>
      </p:sp>
    </p:spTree>
    <p:extLst>
      <p:ext uri="{BB962C8B-B14F-4D97-AF65-F5344CB8AC3E}">
        <p14:creationId xmlns:p14="http://schemas.microsoft.com/office/powerpoint/2010/main" val="86567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D6C979-1CDD-4C90-8393-8F9333E8C6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D6C979-1CDD-4C90-8393-8F9333E8C6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078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27</a:t>
            </a:fld>
            <a:endParaRPr lang="en-US"/>
          </a:p>
        </p:txBody>
      </p:sp>
    </p:spTree>
    <p:extLst>
      <p:ext uri="{BB962C8B-B14F-4D97-AF65-F5344CB8AC3E}">
        <p14:creationId xmlns:p14="http://schemas.microsoft.com/office/powerpoint/2010/main" val="101416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that you want to keep wildlife away from, you can build and electric fence around</a:t>
            </a:r>
          </a:p>
        </p:txBody>
      </p:sp>
      <p:sp>
        <p:nvSpPr>
          <p:cNvPr id="4" name="Slide Number Placeholder 3"/>
          <p:cNvSpPr>
            <a:spLocks noGrp="1"/>
          </p:cNvSpPr>
          <p:nvPr>
            <p:ph type="sldNum" sz="quarter" idx="5"/>
          </p:nvPr>
        </p:nvSpPr>
        <p:spPr/>
        <p:txBody>
          <a:bodyPr/>
          <a:lstStyle/>
          <a:p>
            <a:fld id="{0BD6C979-1CDD-4C90-8393-8F9333E8C67C}" type="slidenum">
              <a:rPr lang="en-US" smtClean="0"/>
              <a:t>3</a:t>
            </a:fld>
            <a:endParaRPr lang="en-US"/>
          </a:p>
        </p:txBody>
      </p:sp>
    </p:spTree>
    <p:extLst>
      <p:ext uri="{BB962C8B-B14F-4D97-AF65-F5344CB8AC3E}">
        <p14:creationId xmlns:p14="http://schemas.microsoft.com/office/powerpoint/2010/main" val="220925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prevent wildlife conflict.</a:t>
            </a:r>
          </a:p>
          <a:p>
            <a:endParaRPr lang="en-US" dirty="0"/>
          </a:p>
          <a:p>
            <a:r>
              <a:rPr lang="en-US" dirty="0"/>
              <a:t>Bears learn habits (good and bad) very quickly. Electric fences teach them the consequences of messing with human associated property/livestock.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DAE82-1510-471C-90EE-6CB1A4681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62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spending much time on this, providing background when I start talking about volts and joules on energizers.</a:t>
            </a:r>
          </a:p>
          <a:p>
            <a:endParaRPr lang="en-US" dirty="0"/>
          </a:p>
          <a:p>
            <a:r>
              <a:rPr lang="en-US" dirty="0"/>
              <a:t>Voltage= current times resistance (ohms law)</a:t>
            </a:r>
          </a:p>
          <a:p>
            <a:endParaRPr lang="en-US" dirty="0"/>
          </a:p>
          <a:p>
            <a:r>
              <a:rPr lang="en-US" dirty="0"/>
              <a:t>joule = volt × coulomb</a:t>
            </a:r>
          </a:p>
          <a:p>
            <a:endParaRPr lang="en-US" dirty="0"/>
          </a:p>
          <a:p>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5</a:t>
            </a:fld>
            <a:endParaRPr lang="en-US"/>
          </a:p>
        </p:txBody>
      </p:sp>
    </p:spTree>
    <p:extLst>
      <p:ext uri="{BB962C8B-B14F-4D97-AF65-F5344CB8AC3E}">
        <p14:creationId xmlns:p14="http://schemas.microsoft.com/office/powerpoint/2010/main" val="342065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Hot fences: Every wire on this fence is hot. </a:t>
            </a:r>
          </a:p>
          <a:p>
            <a:endParaRPr lang="en-US" dirty="0"/>
          </a:p>
          <a:p>
            <a:r>
              <a:rPr lang="en-US" dirty="0"/>
              <a:t>One wire is directly connected to the positive terminal on the energizer. All the remaining wires are connected in a series to each other. The negative terminal is connected to the ground rod(s) completing the circuit. When the animal is standing on the soil, and touches just one of the electric wires, with will be shocked. The electric current travels from the energizer through the wire, through the animal, into the soil, to the grounding rod and back to the energizer.</a:t>
            </a:r>
            <a:br>
              <a:rPr lang="en-US" dirty="0"/>
            </a:br>
            <a:endParaRPr lang="en-US" dirty="0"/>
          </a:p>
        </p:txBody>
      </p:sp>
      <p:sp>
        <p:nvSpPr>
          <p:cNvPr id="4" name="Slide Number Placeholder 3"/>
          <p:cNvSpPr>
            <a:spLocks noGrp="1"/>
          </p:cNvSpPr>
          <p:nvPr>
            <p:ph type="sldNum" sz="quarter" idx="5"/>
          </p:nvPr>
        </p:nvSpPr>
        <p:spPr/>
        <p:txBody>
          <a:bodyPr/>
          <a:lstStyle/>
          <a:p>
            <a:fld id="{0BD6C979-1CDD-4C90-8393-8F9333E8C67C}" type="slidenum">
              <a:rPr lang="en-US" smtClean="0"/>
              <a:t>6</a:t>
            </a:fld>
            <a:endParaRPr lang="en-US"/>
          </a:p>
        </p:txBody>
      </p:sp>
    </p:spTree>
    <p:extLst>
      <p:ext uri="{BB962C8B-B14F-4D97-AF65-F5344CB8AC3E}">
        <p14:creationId xmlns:p14="http://schemas.microsoft.com/office/powerpoint/2010/main" val="103651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Alternating hot and ground wires:  One hot wire is connected to the energizer while the remaining hot wires are connected in a series. Similarly one ground wire is directly connected to the energizer while the other ground wires are connected in a series. The ground rod is directly connected to the ground terminal on the energizer. With this design, the electric current is returned directly back to the energizer through all the ground wires instead of relying on conducting electricity through the soil and grounding rod.</a:t>
            </a:r>
          </a:p>
          <a:p>
            <a:endParaRPr lang="en-US" dirty="0"/>
          </a:p>
          <a:p>
            <a:r>
              <a:rPr lang="en-US" dirty="0"/>
              <a:t>The animal need will touch both a hot and ground wire to receive a shock. This design helps compensate conductivity in areas with dry soil resulting in poor ground return.</a:t>
            </a:r>
          </a:p>
        </p:txBody>
      </p:sp>
      <p:sp>
        <p:nvSpPr>
          <p:cNvPr id="4" name="Slide Number Placeholder 3"/>
          <p:cNvSpPr>
            <a:spLocks noGrp="1"/>
          </p:cNvSpPr>
          <p:nvPr>
            <p:ph type="sldNum" sz="quarter" idx="5"/>
          </p:nvPr>
        </p:nvSpPr>
        <p:spPr/>
        <p:txBody>
          <a:bodyPr/>
          <a:lstStyle/>
          <a:p>
            <a:fld id="{0BD6C979-1CDD-4C90-8393-8F9333E8C67C}" type="slidenum">
              <a:rPr lang="en-US" smtClean="0"/>
              <a:t>7</a:t>
            </a:fld>
            <a:endParaRPr lang="en-US"/>
          </a:p>
        </p:txBody>
      </p:sp>
    </p:spTree>
    <p:extLst>
      <p:ext uri="{BB962C8B-B14F-4D97-AF65-F5344CB8AC3E}">
        <p14:creationId xmlns:p14="http://schemas.microsoft.com/office/powerpoint/2010/main" val="203449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good examples of diagrams and sources online</a:t>
            </a:r>
          </a:p>
          <a:p>
            <a:r>
              <a:rPr lang="en-US" dirty="0"/>
              <a:t>A minimum of 5 wires is recommended. </a:t>
            </a:r>
          </a:p>
          <a:p>
            <a:endParaRPr lang="en-US" dirty="0"/>
          </a:p>
          <a:p>
            <a:r>
              <a:rPr lang="en-US" dirty="0"/>
              <a:t>In alternating hot ground fences, the top and bottom wire should be hot.</a:t>
            </a:r>
          </a:p>
          <a:p>
            <a:endParaRPr lang="en-US" dirty="0"/>
          </a:p>
          <a:p>
            <a:r>
              <a:rPr lang="en-US" dirty="0"/>
              <a:t>The lowest wire should be 8-12 inches above the ground and the fence should be 4 feet tall min.</a:t>
            </a:r>
          </a:p>
          <a:p>
            <a:endParaRPr lang="en-US" dirty="0"/>
          </a:p>
          <a:p>
            <a:r>
              <a:rPr lang="en-US" dirty="0"/>
              <a:t>Long term remote needs solar</a:t>
            </a:r>
          </a:p>
          <a:p>
            <a:endParaRPr lang="en-US" dirty="0"/>
          </a:p>
          <a:p>
            <a:r>
              <a:rPr lang="en-US" dirty="0"/>
              <a:t>The bigger and better is more expensive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DAE82-1510-471C-90EE-6CB1A4681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30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main components necessary for a functional electric fence.</a:t>
            </a:r>
          </a:p>
        </p:txBody>
      </p:sp>
      <p:sp>
        <p:nvSpPr>
          <p:cNvPr id="4" name="Slide Number Placeholder 3"/>
          <p:cNvSpPr>
            <a:spLocks noGrp="1"/>
          </p:cNvSpPr>
          <p:nvPr>
            <p:ph type="sldNum" sz="quarter" idx="5"/>
          </p:nvPr>
        </p:nvSpPr>
        <p:spPr/>
        <p:txBody>
          <a:bodyPr/>
          <a:lstStyle/>
          <a:p>
            <a:fld id="{0BD6C979-1CDD-4C90-8393-8F9333E8C67C}" type="slidenum">
              <a:rPr lang="en-US" smtClean="0"/>
              <a:t>9</a:t>
            </a:fld>
            <a:endParaRPr lang="en-US"/>
          </a:p>
        </p:txBody>
      </p:sp>
    </p:spTree>
    <p:extLst>
      <p:ext uri="{BB962C8B-B14F-4D97-AF65-F5344CB8AC3E}">
        <p14:creationId xmlns:p14="http://schemas.microsoft.com/office/powerpoint/2010/main" val="305019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C31A-08E7-4293-B0F8-FE580C7F3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0ACF44-9974-443E-A627-8975498CF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AE4FE-1837-439C-8C3C-977603B7937D}"/>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a:extLst>
              <a:ext uri="{FF2B5EF4-FFF2-40B4-BE49-F238E27FC236}">
                <a16:creationId xmlns:a16="http://schemas.microsoft.com/office/drawing/2014/main" id="{1D2FFFC7-CE75-40E7-8264-269EC6323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4985E-530D-48A7-888B-FADAB4EFDE1B}"/>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96365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80F2-A5F6-4A19-817E-9D336E459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18CE3D-028B-4BF0-8611-068E3DB96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88B6C-A4A9-4F6D-BD55-11396269E941}"/>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a:extLst>
              <a:ext uri="{FF2B5EF4-FFF2-40B4-BE49-F238E27FC236}">
                <a16:creationId xmlns:a16="http://schemas.microsoft.com/office/drawing/2014/main" id="{B3019E11-B894-488C-969D-5F83511E3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922E6-852D-4F6C-BCDF-F4C7F2CCBB28}"/>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04950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B9BE9-121E-480A-B2F4-35AD245A3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80AA5F-36B3-483F-8D16-ED9EB3A6F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CFCFA-612D-4E53-BF87-BF44B9374BFC}"/>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a:extLst>
              <a:ext uri="{FF2B5EF4-FFF2-40B4-BE49-F238E27FC236}">
                <a16:creationId xmlns:a16="http://schemas.microsoft.com/office/drawing/2014/main" id="{3979788F-891A-401B-A998-5140697D3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25EB1-F7EF-4FA7-9A3D-20AAE7E20DC8}"/>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309020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D70599-1734-4B31-86DC-E025978D289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043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29288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62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402760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825481-FC53-422F-ADFB-88C5D971B7D0}" type="datetimeFigureOut">
              <a:rPr lang="en-US" smtClean="0"/>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70599-1734-4B31-86DC-E025978D289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88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825481-FC53-422F-ADFB-88C5D971B7D0}" type="datetimeFigureOut">
              <a:rPr lang="en-US" smtClean="0"/>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70599-1734-4B31-86DC-E025978D289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367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25481-FC53-422F-ADFB-88C5D971B7D0}" type="datetimeFigureOut">
              <a:rPr lang="en-US" smtClean="0"/>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385445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0599-1734-4B31-86DC-E025978D289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87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AD90-E9D2-4C13-BEDB-04FFF2DDD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50A9C-582D-4B2B-A101-00828AF5E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DE0B0-873E-4823-AC8F-EC91C332EB83}"/>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a:extLst>
              <a:ext uri="{FF2B5EF4-FFF2-40B4-BE49-F238E27FC236}">
                <a16:creationId xmlns:a16="http://schemas.microsoft.com/office/drawing/2014/main" id="{AD8B173C-70B5-490B-BA9D-442E7156D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EBEEF-DAF8-4469-AAD0-1516093E0989}"/>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168400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44534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3082975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2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36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3099976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70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428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258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0599-1734-4B31-86DC-E025978D289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06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642D-CA41-41C8-B3FC-A9D8282D2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D60D47-6C74-4D84-9C99-302A58AD6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12338-48C0-402B-B650-971FF0F4A5DC}"/>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5" name="Footer Placeholder 4">
            <a:extLst>
              <a:ext uri="{FF2B5EF4-FFF2-40B4-BE49-F238E27FC236}">
                <a16:creationId xmlns:a16="http://schemas.microsoft.com/office/drawing/2014/main" id="{D60713FD-7726-4609-8BB4-65E36511C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22D1C-80D1-4073-AA11-9B834F5B022D}"/>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429149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771F-BF38-468A-8B3F-6708C8C296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36171-E5F0-4E82-A822-0DB65AFA66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AA807-9560-47A8-8E2D-57F5F099C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69EC2-6CA2-49DF-BBE7-D304B30FC945}"/>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a:extLst>
              <a:ext uri="{FF2B5EF4-FFF2-40B4-BE49-F238E27FC236}">
                <a16:creationId xmlns:a16="http://schemas.microsoft.com/office/drawing/2014/main" id="{6816B151-2607-43BF-B945-1528DDDE1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8A577-260A-458C-9828-63CE9B73F9AA}"/>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359342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7DBF-1EA8-4E37-9C5B-4683003EF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815911-D626-4639-A564-DDA9FD36A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2C877-2B50-49DF-A1CA-A7046D819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2B6608-B566-4902-9702-BE7F7F87E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9078D0-1739-4D4C-87C2-540D7615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C229F6-C12F-44B4-97FF-3FC743F7F400}"/>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8" name="Footer Placeholder 7">
            <a:extLst>
              <a:ext uri="{FF2B5EF4-FFF2-40B4-BE49-F238E27FC236}">
                <a16:creationId xmlns:a16="http://schemas.microsoft.com/office/drawing/2014/main" id="{B0AF838E-7564-4913-AAA8-F58649DF70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F94A1F-EF02-4F6B-9943-14C47C8819B9}"/>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234024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5E24-821F-40BF-9D1A-AE4EC839A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C587-0F99-4B90-A1FB-FE7274EEC69E}"/>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4" name="Footer Placeholder 3">
            <a:extLst>
              <a:ext uri="{FF2B5EF4-FFF2-40B4-BE49-F238E27FC236}">
                <a16:creationId xmlns:a16="http://schemas.microsoft.com/office/drawing/2014/main" id="{8392E0C5-87F7-4822-9798-989139E691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76A889-3CE3-4700-B963-524751E81D18}"/>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376096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51270-D8C1-44A6-9ECB-9BF7081176CC}"/>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3" name="Footer Placeholder 2">
            <a:extLst>
              <a:ext uri="{FF2B5EF4-FFF2-40B4-BE49-F238E27FC236}">
                <a16:creationId xmlns:a16="http://schemas.microsoft.com/office/drawing/2014/main" id="{5EEA1577-1AA8-4EC3-9DBC-86C60579E4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18222F-5A1A-46C2-86D7-5F8C3FF05F14}"/>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75074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E60B-9078-47E9-BEAA-B4BB6BCC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5473EF-6EE5-4B58-B1CE-7392AA757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FB12B5-4D7D-4C16-A7EF-347D34B9F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0C75B-CC36-494E-928E-4F2DC602889B}"/>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a:extLst>
              <a:ext uri="{FF2B5EF4-FFF2-40B4-BE49-F238E27FC236}">
                <a16:creationId xmlns:a16="http://schemas.microsoft.com/office/drawing/2014/main" id="{ED4C2E0D-8B2A-44C1-B5A6-F302A8F32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DA121-690E-4A2C-9304-112CC657640D}"/>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126317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D047-6F4C-4391-A5DD-7639757FF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9E7036-EEAF-49E4-B743-5330050E6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797EB-BC3A-4233-867B-D86FEA636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556C8-21FB-4F40-9DCF-598693EBA99F}"/>
              </a:ext>
            </a:extLst>
          </p:cNvPr>
          <p:cNvSpPr>
            <a:spLocks noGrp="1"/>
          </p:cNvSpPr>
          <p:nvPr>
            <p:ph type="dt" sz="half" idx="10"/>
          </p:nvPr>
        </p:nvSpPr>
        <p:spPr/>
        <p:txBody>
          <a:bodyPr/>
          <a:lstStyle/>
          <a:p>
            <a:fld id="{B1825481-FC53-422F-ADFB-88C5D971B7D0}" type="datetimeFigureOut">
              <a:rPr lang="en-US" smtClean="0"/>
              <a:t>7/28/2020</a:t>
            </a:fld>
            <a:endParaRPr lang="en-US"/>
          </a:p>
        </p:txBody>
      </p:sp>
      <p:sp>
        <p:nvSpPr>
          <p:cNvPr id="6" name="Footer Placeholder 5">
            <a:extLst>
              <a:ext uri="{FF2B5EF4-FFF2-40B4-BE49-F238E27FC236}">
                <a16:creationId xmlns:a16="http://schemas.microsoft.com/office/drawing/2014/main" id="{3764E83B-E9D5-45D2-AB58-286E4730F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F0924-4787-4643-A092-6FD7EEA97BB0}"/>
              </a:ext>
            </a:extLst>
          </p:cNvPr>
          <p:cNvSpPr>
            <a:spLocks noGrp="1"/>
          </p:cNvSpPr>
          <p:nvPr>
            <p:ph type="sldNum" sz="quarter" idx="12"/>
          </p:nvPr>
        </p:nvSpPr>
        <p:spPr/>
        <p:txBody>
          <a:bodyPr/>
          <a:lstStyle/>
          <a:p>
            <a:fld id="{4FD70599-1734-4B31-86DC-E025978D289B}" type="slidenum">
              <a:rPr lang="en-US" smtClean="0"/>
              <a:t>‹#›</a:t>
            </a:fld>
            <a:endParaRPr lang="en-US"/>
          </a:p>
        </p:txBody>
      </p:sp>
    </p:spTree>
    <p:extLst>
      <p:ext uri="{BB962C8B-B14F-4D97-AF65-F5344CB8AC3E}">
        <p14:creationId xmlns:p14="http://schemas.microsoft.com/office/powerpoint/2010/main" val="202852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546E1-C2D5-4B00-ADFD-0A378B336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8EDF45-BA5A-4825-A9D0-D27E2CCB7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05D31-2369-414D-AAE5-946F3C800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25481-FC53-422F-ADFB-88C5D971B7D0}" type="datetimeFigureOut">
              <a:rPr lang="en-US" smtClean="0"/>
              <a:t>7/28/2020</a:t>
            </a:fld>
            <a:endParaRPr lang="en-US"/>
          </a:p>
        </p:txBody>
      </p:sp>
      <p:sp>
        <p:nvSpPr>
          <p:cNvPr id="5" name="Footer Placeholder 4">
            <a:extLst>
              <a:ext uri="{FF2B5EF4-FFF2-40B4-BE49-F238E27FC236}">
                <a16:creationId xmlns:a16="http://schemas.microsoft.com/office/drawing/2014/main" id="{288EEFC1-DC57-45F1-9504-8755D7FF2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751E3-2591-468E-98F2-5C7A567F6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70599-1734-4B31-86DC-E025978D289B}" type="slidenum">
              <a:rPr lang="en-US" smtClean="0"/>
              <a:t>‹#›</a:t>
            </a:fld>
            <a:endParaRPr lang="en-US"/>
          </a:p>
        </p:txBody>
      </p:sp>
    </p:spTree>
    <p:extLst>
      <p:ext uri="{BB962C8B-B14F-4D97-AF65-F5344CB8AC3E}">
        <p14:creationId xmlns:p14="http://schemas.microsoft.com/office/powerpoint/2010/main" val="150031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25481-FC53-422F-ADFB-88C5D971B7D0}" type="datetimeFigureOut">
              <a:rPr lang="en-US" smtClean="0"/>
              <a:t>7/28/2020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D70599-1734-4B31-86DC-E025978D289B}" type="slidenum">
              <a:rPr lang="en-US" smtClean="0"/>
              <a:t>‹#›</a:t>
            </a:fld>
            <a:endParaRPr lang="en-US"/>
          </a:p>
        </p:txBody>
      </p:sp>
    </p:spTree>
    <p:extLst>
      <p:ext uri="{BB962C8B-B14F-4D97-AF65-F5344CB8AC3E}">
        <p14:creationId xmlns:p14="http://schemas.microsoft.com/office/powerpoint/2010/main" val="75838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image" Target="../media/image34.jfif"/><Relationship Id="rId4" Type="http://schemas.openxmlformats.org/officeDocument/2006/relationships/image" Target="../media/image33.webp"/></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fif"/><Relationship Id="rId5" Type="http://schemas.openxmlformats.org/officeDocument/2006/relationships/image" Target="../media/image38.jfif"/><Relationship Id="rId4" Type="http://schemas.openxmlformats.org/officeDocument/2006/relationships/image" Target="../media/image37.webp"/></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8" Type="http://schemas.openxmlformats.org/officeDocument/2006/relationships/image" Target="../media/image50.jfif"/><Relationship Id="rId3" Type="http://schemas.openxmlformats.org/officeDocument/2006/relationships/image" Target="../media/image45.webp"/><Relationship Id="rId7" Type="http://schemas.openxmlformats.org/officeDocument/2006/relationships/image" Target="../media/image49.jf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fif"/><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3.webp"/><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97A0B7-B083-4BAF-AC19-8D49DD5724E8}"/>
              </a:ext>
            </a:extLst>
          </p:cNvPr>
          <p:cNvSpPr>
            <a:spLocks noGrp="1"/>
          </p:cNvSpPr>
          <p:nvPr>
            <p:ph type="ctrTitle"/>
          </p:nvPr>
        </p:nvSpPr>
        <p:spPr>
          <a:xfrm>
            <a:off x="6746627" y="1534737"/>
            <a:ext cx="4645250" cy="2889114"/>
          </a:xfrm>
        </p:spPr>
        <p:txBody>
          <a:bodyPr anchor="b">
            <a:normAutofit/>
          </a:bodyPr>
          <a:lstStyle/>
          <a:p>
            <a:r>
              <a:rPr lang="en-US" sz="5300" b="1" dirty="0">
                <a:solidFill>
                  <a:schemeClr val="bg1"/>
                </a:solidFill>
              </a:rPr>
              <a:t>Electric Fencing Workshop</a:t>
            </a:r>
            <a:br>
              <a:rPr lang="en-US" sz="5300" b="1" dirty="0">
                <a:solidFill>
                  <a:schemeClr val="bg1"/>
                </a:solidFill>
              </a:rPr>
            </a:br>
            <a:endParaRPr lang="en-US" sz="5100" b="1" dirty="0">
              <a:solidFill>
                <a:schemeClr val="bg1"/>
              </a:solidFill>
            </a:endParaRPr>
          </a:p>
        </p:txBody>
      </p:sp>
      <p:sp>
        <p:nvSpPr>
          <p:cNvPr id="3" name="Subtitle 2">
            <a:extLst>
              <a:ext uri="{FF2B5EF4-FFF2-40B4-BE49-F238E27FC236}">
                <a16:creationId xmlns:a16="http://schemas.microsoft.com/office/drawing/2014/main" id="{69D68491-ACB2-44A4-93E9-0CBFFA822D0E}"/>
              </a:ext>
            </a:extLst>
          </p:cNvPr>
          <p:cNvSpPr>
            <a:spLocks noGrp="1"/>
          </p:cNvSpPr>
          <p:nvPr>
            <p:ph type="subTitle" idx="1"/>
          </p:nvPr>
        </p:nvSpPr>
        <p:spPr>
          <a:xfrm>
            <a:off x="6746627" y="4750893"/>
            <a:ext cx="4645250" cy="1147863"/>
          </a:xfrm>
        </p:spPr>
        <p:txBody>
          <a:bodyPr anchor="t">
            <a:normAutofit lnSpcReduction="10000"/>
          </a:bodyPr>
          <a:lstStyle/>
          <a:p>
            <a:pPr>
              <a:spcBef>
                <a:spcPts val="0"/>
              </a:spcBef>
            </a:pPr>
            <a:r>
              <a:rPr lang="en-US" sz="1200" b="1" dirty="0">
                <a:solidFill>
                  <a:schemeClr val="bg1"/>
                </a:solidFill>
                <a:ea typeface="Calibri" panose="020F0502020204030204" pitchFamily="34" charset="0"/>
                <a:cs typeface="Times New Roman" panose="02020603050405020304" pitchFamily="18" charset="0"/>
              </a:rPr>
              <a:t>Jacob S Pelham</a:t>
            </a:r>
            <a:endParaRPr lang="en-US" sz="1200" dirty="0">
              <a:solidFill>
                <a:schemeClr val="bg1"/>
              </a:solidFill>
              <a:ea typeface="Times New Roman" panose="02020603050405020304" pitchFamily="18" charset="0"/>
              <a:cs typeface="Times New Roman" panose="02020603050405020304" pitchFamily="18" charset="0"/>
            </a:endParaRPr>
          </a:p>
          <a:p>
            <a:pPr>
              <a:spcBef>
                <a:spcPts val="0"/>
              </a:spcBef>
            </a:pPr>
            <a:r>
              <a:rPr lang="en-US" sz="1200" dirty="0">
                <a:solidFill>
                  <a:schemeClr val="bg1"/>
                </a:solidFill>
                <a:ea typeface="Calibri" panose="020F0502020204030204" pitchFamily="34" charset="0"/>
                <a:cs typeface="Times New Roman" panose="02020603050405020304" pitchFamily="18" charset="0"/>
              </a:rPr>
              <a:t>Wildlife Technician </a:t>
            </a:r>
            <a:endParaRPr lang="en-US" sz="1200" dirty="0">
              <a:solidFill>
                <a:schemeClr val="bg1"/>
              </a:solidFill>
              <a:ea typeface="Times New Roman" panose="02020603050405020304" pitchFamily="18" charset="0"/>
              <a:cs typeface="Times New Roman" panose="02020603050405020304" pitchFamily="18" charset="0"/>
            </a:endParaRPr>
          </a:p>
          <a:p>
            <a:pPr>
              <a:spcBef>
                <a:spcPts val="0"/>
              </a:spcBef>
            </a:pPr>
            <a:r>
              <a:rPr lang="en-US" sz="1200" dirty="0">
                <a:solidFill>
                  <a:schemeClr val="bg1"/>
                </a:solidFill>
                <a:ea typeface="Calibri" panose="020F0502020204030204" pitchFamily="34" charset="0"/>
                <a:cs typeface="Times New Roman" panose="02020603050405020304" pitchFamily="18" charset="0"/>
              </a:rPr>
              <a:t>Department of Fish &amp; Game</a:t>
            </a:r>
            <a:endParaRPr lang="en-US" sz="1200" dirty="0">
              <a:solidFill>
                <a:schemeClr val="bg1"/>
              </a:solidFill>
              <a:ea typeface="Times New Roman" panose="02020603050405020304" pitchFamily="18" charset="0"/>
              <a:cs typeface="Times New Roman" panose="02020603050405020304" pitchFamily="18" charset="0"/>
            </a:endParaRPr>
          </a:p>
          <a:p>
            <a:pPr>
              <a:spcBef>
                <a:spcPts val="0"/>
              </a:spcBef>
            </a:pPr>
            <a:r>
              <a:rPr lang="en-US" sz="1200" dirty="0">
                <a:solidFill>
                  <a:schemeClr val="bg1"/>
                </a:solidFill>
                <a:ea typeface="Calibri" panose="020F0502020204030204" pitchFamily="34" charset="0"/>
                <a:cs typeface="Times New Roman" panose="02020603050405020304" pitchFamily="18" charset="0"/>
              </a:rPr>
              <a:t>Wildlife Conservation</a:t>
            </a:r>
            <a:endParaRPr lang="en-US" sz="1200" dirty="0">
              <a:solidFill>
                <a:schemeClr val="bg1"/>
              </a:solidFill>
              <a:ea typeface="Times New Roman" panose="02020603050405020304" pitchFamily="18" charset="0"/>
              <a:cs typeface="Times New Roman" panose="02020603050405020304" pitchFamily="18" charset="0"/>
            </a:endParaRPr>
          </a:p>
          <a:p>
            <a:pPr>
              <a:spcBef>
                <a:spcPts val="0"/>
              </a:spcBef>
            </a:pPr>
            <a:r>
              <a:rPr lang="en-US" sz="1200" dirty="0">
                <a:solidFill>
                  <a:schemeClr val="bg1"/>
                </a:solidFill>
                <a:ea typeface="Calibri" panose="020F0502020204030204" pitchFamily="34" charset="0"/>
                <a:cs typeface="Times New Roman" panose="02020603050405020304" pitchFamily="18" charset="0"/>
              </a:rPr>
              <a:t>43961 Kalifornsky Beach Rd, Suite B</a:t>
            </a:r>
            <a:endParaRPr lang="en-US" sz="1200" dirty="0">
              <a:solidFill>
                <a:schemeClr val="bg1"/>
              </a:solidFill>
              <a:ea typeface="Times New Roman" panose="02020603050405020304" pitchFamily="18" charset="0"/>
              <a:cs typeface="Times New Roman" panose="02020603050405020304" pitchFamily="18" charset="0"/>
            </a:endParaRPr>
          </a:p>
          <a:p>
            <a:pPr>
              <a:spcBef>
                <a:spcPts val="0"/>
              </a:spcBef>
            </a:pPr>
            <a:r>
              <a:rPr lang="en-US" sz="1200" dirty="0">
                <a:solidFill>
                  <a:schemeClr val="bg1"/>
                </a:solidFill>
                <a:ea typeface="Calibri" panose="020F0502020204030204" pitchFamily="34" charset="0"/>
                <a:cs typeface="Times New Roman" panose="02020603050405020304" pitchFamily="18" charset="0"/>
              </a:rPr>
              <a:t>Soldotna, Alaska 99669</a:t>
            </a:r>
            <a:endParaRPr lang="en-US" sz="1200" dirty="0">
              <a:solidFill>
                <a:schemeClr val="bg1"/>
              </a:solidFill>
              <a:ea typeface="Times New Roman" panose="02020603050405020304" pitchFamily="18" charset="0"/>
              <a:cs typeface="Times New Roman" panose="02020603050405020304" pitchFamily="18" charset="0"/>
            </a:endParaRPr>
          </a:p>
          <a:p>
            <a:pPr>
              <a:spcBef>
                <a:spcPts val="0"/>
              </a:spcBef>
            </a:pPr>
            <a:r>
              <a:rPr lang="en-US" sz="1200" dirty="0">
                <a:solidFill>
                  <a:schemeClr val="bg1"/>
                </a:solidFill>
                <a:ea typeface="Calibri" panose="020F0502020204030204" pitchFamily="34" charset="0"/>
                <a:cs typeface="Times New Roman" panose="02020603050405020304" pitchFamily="18" charset="0"/>
              </a:rPr>
              <a:t>Phone: 907.260.2913</a:t>
            </a:r>
            <a:endParaRPr lang="en-US" sz="1200" dirty="0">
              <a:solidFill>
                <a:schemeClr val="bg1"/>
              </a:solidFill>
              <a:ea typeface="Times New Roman" panose="02020603050405020304" pitchFamily="18" charset="0"/>
              <a:cs typeface="Times New Roman" panose="02020603050405020304" pitchFamily="18" charset="0"/>
            </a:endParaRPr>
          </a:p>
          <a:p>
            <a:pPr algn="l"/>
            <a:endParaRPr lang="en-US" sz="1100" dirty="0">
              <a:solidFill>
                <a:schemeClr val="bg1"/>
              </a:solidFill>
            </a:endParaRPr>
          </a:p>
        </p:txBody>
      </p:sp>
      <p:sp>
        <p:nvSpPr>
          <p:cNvPr id="15"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0EEEA618-0AD7-4B40-BC6C-43E647A90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9382" y="720993"/>
            <a:ext cx="4516602" cy="45166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4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4B5B-BDBC-415E-AA86-2D21F19BA966}"/>
              </a:ext>
            </a:extLst>
          </p:cNvPr>
          <p:cNvSpPr>
            <a:spLocks noGrp="1"/>
          </p:cNvSpPr>
          <p:nvPr>
            <p:ph type="title"/>
          </p:nvPr>
        </p:nvSpPr>
        <p:spPr>
          <a:xfrm>
            <a:off x="589625" y="249623"/>
            <a:ext cx="10515600" cy="1325563"/>
          </a:xfrm>
        </p:spPr>
        <p:txBody>
          <a:bodyPr>
            <a:normAutofit fontScale="90000"/>
          </a:bodyPr>
          <a:lstStyle/>
          <a:p>
            <a:r>
              <a:rPr lang="en-US" sz="5400" b="1" dirty="0"/>
              <a:t>Fence Energizers</a:t>
            </a:r>
            <a:br>
              <a:rPr lang="en-US" sz="5400" b="1" dirty="0"/>
            </a:br>
            <a:endParaRPr lang="en-US" sz="5400" b="1" dirty="0"/>
          </a:p>
        </p:txBody>
      </p:sp>
      <p:sp>
        <p:nvSpPr>
          <p:cNvPr id="6" name="TextBox 5">
            <a:extLst>
              <a:ext uri="{FF2B5EF4-FFF2-40B4-BE49-F238E27FC236}">
                <a16:creationId xmlns:a16="http://schemas.microsoft.com/office/drawing/2014/main" id="{AA18EE0D-F6E8-4194-A483-E88BABDD0DE9}"/>
              </a:ext>
            </a:extLst>
          </p:cNvPr>
          <p:cNvSpPr txBox="1"/>
          <p:nvPr/>
        </p:nvSpPr>
        <p:spPr>
          <a:xfrm>
            <a:off x="419450" y="1459684"/>
            <a:ext cx="6182686" cy="369332"/>
          </a:xfrm>
          <a:prstGeom prst="rect">
            <a:avLst/>
          </a:prstGeom>
          <a:noFill/>
        </p:spPr>
        <p:txBody>
          <a:bodyPr wrap="square" rtlCol="0">
            <a:spAutoFit/>
          </a:bodyPr>
          <a:lstStyle/>
          <a:p>
            <a:endParaRPr lang="en-US" dirty="0"/>
          </a:p>
        </p:txBody>
      </p:sp>
      <p:sp>
        <p:nvSpPr>
          <p:cNvPr id="10" name="Content Placeholder 9">
            <a:extLst>
              <a:ext uri="{FF2B5EF4-FFF2-40B4-BE49-F238E27FC236}">
                <a16:creationId xmlns:a16="http://schemas.microsoft.com/office/drawing/2014/main" id="{1082CDAA-52E8-40BD-A907-08402CF45879}"/>
              </a:ext>
            </a:extLst>
          </p:cNvPr>
          <p:cNvSpPr>
            <a:spLocks noGrp="1"/>
          </p:cNvSpPr>
          <p:nvPr>
            <p:ph idx="1"/>
          </p:nvPr>
        </p:nvSpPr>
        <p:spPr>
          <a:xfrm>
            <a:off x="6602136" y="1644350"/>
            <a:ext cx="5593692" cy="4351338"/>
          </a:xfrm>
        </p:spPr>
        <p:txBody>
          <a:bodyPr/>
          <a:lstStyle/>
          <a:p>
            <a:pPr marL="0" indent="0">
              <a:lnSpc>
                <a:spcPct val="100000"/>
              </a:lnSpc>
              <a:buNone/>
            </a:pPr>
            <a:r>
              <a:rPr lang="en-US" sz="4000" dirty="0"/>
              <a:t>110V-AC</a:t>
            </a:r>
          </a:p>
          <a:p>
            <a:pPr marL="0" indent="0">
              <a:lnSpc>
                <a:spcPct val="100000"/>
              </a:lnSpc>
              <a:buNone/>
            </a:pPr>
            <a:endParaRPr lang="en-US" sz="4000" dirty="0"/>
          </a:p>
          <a:p>
            <a:pPr marL="0" indent="0">
              <a:lnSpc>
                <a:spcPct val="100000"/>
              </a:lnSpc>
              <a:buNone/>
            </a:pPr>
            <a:r>
              <a:rPr lang="en-US" sz="4000" dirty="0"/>
              <a:t>DC Battery</a:t>
            </a:r>
          </a:p>
          <a:p>
            <a:pPr marL="0" indent="0" algn="ctr">
              <a:buNone/>
            </a:pPr>
            <a:endParaRPr lang="en-US" sz="4000" dirty="0"/>
          </a:p>
          <a:p>
            <a:pPr marL="0" indent="0">
              <a:buNone/>
            </a:pPr>
            <a:r>
              <a:rPr lang="en-US" sz="4000" dirty="0"/>
              <a:t>Solar with rechargeable DC Battery</a:t>
            </a:r>
          </a:p>
          <a:p>
            <a:pPr marL="0" indent="0" algn="ctr">
              <a:buNone/>
            </a:pPr>
            <a:endParaRPr lang="en-US" dirty="0"/>
          </a:p>
        </p:txBody>
      </p:sp>
      <p:pic>
        <p:nvPicPr>
          <p:cNvPr id="14" name="Picture 13">
            <a:extLst>
              <a:ext uri="{FF2B5EF4-FFF2-40B4-BE49-F238E27FC236}">
                <a16:creationId xmlns:a16="http://schemas.microsoft.com/office/drawing/2014/main" id="{18CEF166-3511-4A1C-91D1-A2BDD5F1E4F8}"/>
              </a:ext>
            </a:extLst>
          </p:cNvPr>
          <p:cNvPicPr>
            <a:picLocks noChangeAspect="1"/>
          </p:cNvPicPr>
          <p:nvPr/>
        </p:nvPicPr>
        <p:blipFill rotWithShape="1">
          <a:blip r:embed="rId3">
            <a:extLst>
              <a:ext uri="{28A0092B-C50C-407E-A947-70E740481C1C}">
                <a14:useLocalDpi xmlns:a14="http://schemas.microsoft.com/office/drawing/2010/main" val="0"/>
              </a:ext>
            </a:extLst>
          </a:blip>
          <a:srcRect r="7587" b="69806"/>
          <a:stretch/>
        </p:blipFill>
        <p:spPr>
          <a:xfrm>
            <a:off x="5541629" y="1470264"/>
            <a:ext cx="1012271" cy="1052604"/>
          </a:xfrm>
          <a:prstGeom prst="rect">
            <a:avLst/>
          </a:prstGeom>
        </p:spPr>
      </p:pic>
      <p:pic>
        <p:nvPicPr>
          <p:cNvPr id="16" name="Picture 15">
            <a:extLst>
              <a:ext uri="{FF2B5EF4-FFF2-40B4-BE49-F238E27FC236}">
                <a16:creationId xmlns:a16="http://schemas.microsoft.com/office/drawing/2014/main" id="{EC9031D2-DE9E-46A0-BF3E-1E61F62EE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876550"/>
            <a:ext cx="1066800" cy="1104900"/>
          </a:xfrm>
          <a:prstGeom prst="rect">
            <a:avLst/>
          </a:prstGeom>
        </p:spPr>
      </p:pic>
      <p:pic>
        <p:nvPicPr>
          <p:cNvPr id="18" name="Picture 17">
            <a:extLst>
              <a:ext uri="{FF2B5EF4-FFF2-40B4-BE49-F238E27FC236}">
                <a16:creationId xmlns:a16="http://schemas.microsoft.com/office/drawing/2014/main" id="{2B35933F-41D6-4187-8341-4DCF0392BB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975" y="4505109"/>
            <a:ext cx="1114425" cy="1047750"/>
          </a:xfrm>
          <a:prstGeom prst="rect">
            <a:avLst/>
          </a:prstGeom>
        </p:spPr>
      </p:pic>
      <p:pic>
        <p:nvPicPr>
          <p:cNvPr id="20" name="Picture 19">
            <a:extLst>
              <a:ext uri="{FF2B5EF4-FFF2-40B4-BE49-F238E27FC236}">
                <a16:creationId xmlns:a16="http://schemas.microsoft.com/office/drawing/2014/main" id="{22FBE0CD-53D7-45BB-ABEB-A8A789A9FF31}"/>
              </a:ext>
            </a:extLst>
          </p:cNvPr>
          <p:cNvPicPr>
            <a:picLocks noChangeAspect="1"/>
          </p:cNvPicPr>
          <p:nvPr/>
        </p:nvPicPr>
        <p:blipFill rotWithShape="1">
          <a:blip r:embed="rId6">
            <a:extLst>
              <a:ext uri="{28A0092B-C50C-407E-A947-70E740481C1C}">
                <a14:useLocalDpi xmlns:a14="http://schemas.microsoft.com/office/drawing/2010/main" val="0"/>
              </a:ext>
            </a:extLst>
          </a:blip>
          <a:srcRect l="41327" t="-723"/>
          <a:stretch/>
        </p:blipFill>
        <p:spPr>
          <a:xfrm>
            <a:off x="-3828" y="896399"/>
            <a:ext cx="5458140" cy="5961601"/>
          </a:xfrm>
          <a:prstGeom prst="rect">
            <a:avLst/>
          </a:prstGeom>
        </p:spPr>
      </p:pic>
      <p:sp>
        <p:nvSpPr>
          <p:cNvPr id="21" name="TextBox 20">
            <a:extLst>
              <a:ext uri="{FF2B5EF4-FFF2-40B4-BE49-F238E27FC236}">
                <a16:creationId xmlns:a16="http://schemas.microsoft.com/office/drawing/2014/main" id="{677ED944-6D68-4F72-AF91-F6EB91A8CF3F}"/>
              </a:ext>
            </a:extLst>
          </p:cNvPr>
          <p:cNvSpPr txBox="1"/>
          <p:nvPr/>
        </p:nvSpPr>
        <p:spPr>
          <a:xfrm rot="5400000">
            <a:off x="2900950" y="4440190"/>
            <a:ext cx="4620176" cy="215444"/>
          </a:xfrm>
          <a:prstGeom prst="rect">
            <a:avLst/>
          </a:prstGeom>
          <a:noFill/>
        </p:spPr>
        <p:txBody>
          <a:bodyPr wrap="none" rtlCol="0">
            <a:spAutoFit/>
          </a:bodyPr>
          <a:lstStyle/>
          <a:p>
            <a:r>
              <a:rPr lang="en-US" sz="800" dirty="0">
                <a:solidFill>
                  <a:schemeClr val="bg1">
                    <a:lumMod val="75000"/>
                  </a:schemeClr>
                </a:solidFill>
              </a:rPr>
              <a:t>https://morninghomestead.com/wp-content/uploads/2018/11/Best-Electric-Fence-Charger-For-Cattle.jpg</a:t>
            </a:r>
          </a:p>
        </p:txBody>
      </p:sp>
    </p:spTree>
    <p:extLst>
      <p:ext uri="{BB962C8B-B14F-4D97-AF65-F5344CB8AC3E}">
        <p14:creationId xmlns:p14="http://schemas.microsoft.com/office/powerpoint/2010/main" val="1878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426CC-EF7B-4968-8F98-A57D3BDBD635}"/>
              </a:ext>
            </a:extLst>
          </p:cNvPr>
          <p:cNvSpPr>
            <a:spLocks noGrp="1"/>
          </p:cNvSpPr>
          <p:nvPr>
            <p:ph type="title"/>
          </p:nvPr>
        </p:nvSpPr>
        <p:spPr>
          <a:xfrm>
            <a:off x="5297762" y="1053711"/>
            <a:ext cx="5638994" cy="1424446"/>
          </a:xfrm>
        </p:spPr>
        <p:txBody>
          <a:bodyPr>
            <a:normAutofit fontScale="90000"/>
          </a:bodyPr>
          <a:lstStyle/>
          <a:p>
            <a:pPr algn="ctr"/>
            <a:r>
              <a:rPr lang="en-US" sz="6000" b="1" dirty="0">
                <a:solidFill>
                  <a:srgbClr val="FFFFFF"/>
                </a:solidFill>
              </a:rPr>
              <a:t>AC Low Impedance</a:t>
            </a:r>
          </a:p>
        </p:txBody>
      </p:sp>
      <p:pic>
        <p:nvPicPr>
          <p:cNvPr id="4" name="Picture 3">
            <a:extLst>
              <a:ext uri="{FF2B5EF4-FFF2-40B4-BE49-F238E27FC236}">
                <a16:creationId xmlns:a16="http://schemas.microsoft.com/office/drawing/2014/main" id="{E183AA4A-EA2A-44E7-993E-B3FD2F493BBB}"/>
              </a:ext>
            </a:extLst>
          </p:cNvPr>
          <p:cNvPicPr>
            <a:picLocks noChangeAspect="1"/>
          </p:cNvPicPr>
          <p:nvPr/>
        </p:nvPicPr>
        <p:blipFill rotWithShape="1">
          <a:blip r:embed="rId3">
            <a:extLst>
              <a:ext uri="{28A0092B-C50C-407E-A947-70E740481C1C}">
                <a14:useLocalDpi xmlns:a14="http://schemas.microsoft.com/office/drawing/2010/main" val="0"/>
              </a:ext>
            </a:extLst>
          </a:blip>
          <a:srcRect l="17395" r="18664" b="1"/>
          <a:stretch/>
        </p:blipFill>
        <p:spPr>
          <a:xfrm>
            <a:off x="-520706" y="-494465"/>
            <a:ext cx="4122591" cy="6447428"/>
          </a:xfrm>
          <a:prstGeom prst="rect">
            <a:avLst/>
          </a:prstGeom>
        </p:spPr>
      </p:pic>
      <p:cxnSp>
        <p:nvCxnSpPr>
          <p:cNvPr id="57" name="Straight Connector 4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C8F7D5D-1116-4916-8E21-104BC6367E37}"/>
              </a:ext>
            </a:extLst>
          </p:cNvPr>
          <p:cNvSpPr>
            <a:spLocks noGrp="1"/>
          </p:cNvSpPr>
          <p:nvPr>
            <p:ph idx="1"/>
          </p:nvPr>
        </p:nvSpPr>
        <p:spPr>
          <a:xfrm>
            <a:off x="5297762" y="2799889"/>
            <a:ext cx="5747187" cy="2987543"/>
          </a:xfrm>
        </p:spPr>
        <p:txBody>
          <a:bodyPr anchor="t">
            <a:normAutofit/>
          </a:bodyPr>
          <a:lstStyle/>
          <a:p>
            <a:r>
              <a:rPr lang="en-US" sz="2400" dirty="0">
                <a:solidFill>
                  <a:srgbClr val="FFFFFF"/>
                </a:solidFill>
              </a:rPr>
              <a:t>Least costly type and cheapest to buy and operate</a:t>
            </a:r>
          </a:p>
          <a:p>
            <a:r>
              <a:rPr lang="en-US" sz="2400" dirty="0">
                <a:solidFill>
                  <a:srgbClr val="FFFFFF"/>
                </a:solidFill>
              </a:rPr>
              <a:t>Standard pulse rate of 50-60 pulses per minute</a:t>
            </a:r>
          </a:p>
          <a:p>
            <a:r>
              <a:rPr lang="en-US" sz="2400" dirty="0">
                <a:solidFill>
                  <a:srgbClr val="FFFFFF"/>
                </a:solidFill>
              </a:rPr>
              <a:t>Receives consistent power and requires less maintenance</a:t>
            </a:r>
          </a:p>
          <a:p>
            <a:r>
              <a:rPr lang="en-US" sz="2400" dirty="0">
                <a:solidFill>
                  <a:srgbClr val="FFFFFF"/>
                </a:solidFill>
              </a:rPr>
              <a:t>More sensitive to the outside environment</a:t>
            </a:r>
          </a:p>
          <a:p>
            <a:endParaRPr lang="en-US" sz="2400" dirty="0">
              <a:solidFill>
                <a:srgbClr val="FFFFFF"/>
              </a:solidFill>
            </a:endParaRPr>
          </a:p>
        </p:txBody>
      </p:sp>
      <p:pic>
        <p:nvPicPr>
          <p:cNvPr id="6" name="Content Placeholder 5">
            <a:extLst>
              <a:ext uri="{FF2B5EF4-FFF2-40B4-BE49-F238E27FC236}">
                <a16:creationId xmlns:a16="http://schemas.microsoft.com/office/drawing/2014/main" id="{D128FC8E-0474-42A6-B03C-C861385E23ED}"/>
              </a:ext>
            </a:extLst>
          </p:cNvPr>
          <p:cNvPicPr>
            <a:picLocks noChangeAspect="1"/>
          </p:cNvPicPr>
          <p:nvPr/>
        </p:nvPicPr>
        <p:blipFill rotWithShape="1">
          <a:blip r:embed="rId4">
            <a:extLst>
              <a:ext uri="{28A0092B-C50C-407E-A947-70E740481C1C}">
                <a14:useLocalDpi xmlns:a14="http://schemas.microsoft.com/office/drawing/2010/main" val="0"/>
              </a:ext>
            </a:extLst>
          </a:blip>
          <a:srcRect l="18088" r="17971" b="1"/>
          <a:stretch/>
        </p:blipFill>
        <p:spPr>
          <a:xfrm>
            <a:off x="1707615" y="3610986"/>
            <a:ext cx="2783311" cy="4352892"/>
          </a:xfrm>
          <a:prstGeom prst="rect">
            <a:avLst/>
          </a:prstGeom>
        </p:spPr>
      </p:pic>
    </p:spTree>
    <p:extLst>
      <p:ext uri="{BB962C8B-B14F-4D97-AF65-F5344CB8AC3E}">
        <p14:creationId xmlns:p14="http://schemas.microsoft.com/office/powerpoint/2010/main" val="400029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D42D4-8AEC-4465-9BE5-60978824E582}"/>
              </a:ext>
            </a:extLst>
          </p:cNvPr>
          <p:cNvSpPr>
            <a:spLocks noGrp="1"/>
          </p:cNvSpPr>
          <p:nvPr>
            <p:ph type="title"/>
          </p:nvPr>
        </p:nvSpPr>
        <p:spPr>
          <a:xfrm>
            <a:off x="5297762" y="1053711"/>
            <a:ext cx="5638994" cy="1424446"/>
          </a:xfrm>
        </p:spPr>
        <p:txBody>
          <a:bodyPr>
            <a:normAutofit/>
          </a:bodyPr>
          <a:lstStyle/>
          <a:p>
            <a:pPr algn="ctr"/>
            <a:r>
              <a:rPr lang="en-US" sz="6600" b="1" dirty="0">
                <a:solidFill>
                  <a:srgbClr val="FFFFFF"/>
                </a:solidFill>
              </a:rPr>
              <a:t>DC Battery</a:t>
            </a:r>
          </a:p>
        </p:txBody>
      </p:sp>
      <p:pic>
        <p:nvPicPr>
          <p:cNvPr id="7" name="Picture 6">
            <a:extLst>
              <a:ext uri="{FF2B5EF4-FFF2-40B4-BE49-F238E27FC236}">
                <a16:creationId xmlns:a16="http://schemas.microsoft.com/office/drawing/2014/main" id="{D4ACB1F0-72EA-4AA0-BA4D-F346A75E3CE6}"/>
              </a:ext>
            </a:extLst>
          </p:cNvPr>
          <p:cNvPicPr>
            <a:picLocks noChangeAspect="1"/>
          </p:cNvPicPr>
          <p:nvPr/>
        </p:nvPicPr>
        <p:blipFill rotWithShape="1">
          <a:blip r:embed="rId3">
            <a:extLst>
              <a:ext uri="{28A0092B-C50C-407E-A947-70E740481C1C}">
                <a14:useLocalDpi xmlns:a14="http://schemas.microsoft.com/office/drawing/2010/main" val="0"/>
              </a:ext>
            </a:extLst>
          </a:blip>
          <a:srcRect l="14346" t="-3428" r="10664"/>
          <a:stretch/>
        </p:blipFill>
        <p:spPr>
          <a:xfrm>
            <a:off x="0" y="-208962"/>
            <a:ext cx="2732183" cy="3768293"/>
          </a:xfrm>
          <a:prstGeom prst="rect">
            <a:avLst/>
          </a:prstGeom>
        </p:spPr>
      </p:pic>
      <p:cxnSp>
        <p:nvCxnSpPr>
          <p:cNvPr id="14" name="Straight Connector 1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3B42B2-BCF8-4D57-ACFB-BE975D841759}"/>
              </a:ext>
            </a:extLst>
          </p:cNvPr>
          <p:cNvSpPr>
            <a:spLocks noGrp="1"/>
          </p:cNvSpPr>
          <p:nvPr>
            <p:ph idx="1"/>
          </p:nvPr>
        </p:nvSpPr>
        <p:spPr>
          <a:xfrm>
            <a:off x="5297762" y="2799889"/>
            <a:ext cx="5747187" cy="2987543"/>
          </a:xfrm>
        </p:spPr>
        <p:txBody>
          <a:bodyPr anchor="t">
            <a:normAutofit fontScale="77500" lnSpcReduction="20000"/>
          </a:bodyPr>
          <a:lstStyle/>
          <a:p>
            <a:pPr>
              <a:spcAft>
                <a:spcPts val="600"/>
              </a:spcAft>
            </a:pPr>
            <a:r>
              <a:rPr lang="en-US" sz="2600" dirty="0">
                <a:solidFill>
                  <a:srgbClr val="FFFFFF"/>
                </a:solidFill>
              </a:rPr>
              <a:t>12 Volt or 6 Volt systems</a:t>
            </a:r>
          </a:p>
          <a:p>
            <a:pPr lvl="1">
              <a:spcAft>
                <a:spcPts val="600"/>
              </a:spcAft>
            </a:pPr>
            <a:r>
              <a:rPr lang="en-US" sz="2600" dirty="0">
                <a:solidFill>
                  <a:srgbClr val="FFFFFF"/>
                </a:solidFill>
              </a:rPr>
              <a:t>Deep Cycle or Marine Battery</a:t>
            </a:r>
          </a:p>
          <a:p>
            <a:pPr>
              <a:spcAft>
                <a:spcPts val="600"/>
              </a:spcAft>
            </a:pPr>
            <a:r>
              <a:rPr lang="en-US" sz="2600" dirty="0">
                <a:solidFill>
                  <a:srgbClr val="FFFFFF"/>
                </a:solidFill>
              </a:rPr>
              <a:t>More versatile for placement and use</a:t>
            </a:r>
          </a:p>
          <a:p>
            <a:pPr>
              <a:spcAft>
                <a:spcPts val="600"/>
              </a:spcAft>
            </a:pPr>
            <a:r>
              <a:rPr lang="en-US" sz="2600" dirty="0">
                <a:solidFill>
                  <a:srgbClr val="FFFFFF"/>
                </a:solidFill>
              </a:rPr>
              <a:t>More costly when the price of the battery is included</a:t>
            </a:r>
          </a:p>
          <a:p>
            <a:pPr>
              <a:spcAft>
                <a:spcPts val="600"/>
              </a:spcAft>
            </a:pPr>
            <a:r>
              <a:rPr lang="en-US" sz="2600" dirty="0">
                <a:solidFill>
                  <a:srgbClr val="FFFFFF"/>
                </a:solidFill>
              </a:rPr>
              <a:t>Usually a slower pulse rate (recommended 45-60 pulses per minute)</a:t>
            </a:r>
          </a:p>
          <a:p>
            <a:pPr>
              <a:spcAft>
                <a:spcPts val="600"/>
              </a:spcAft>
            </a:pPr>
            <a:r>
              <a:rPr lang="en-US" sz="2600" dirty="0">
                <a:solidFill>
                  <a:srgbClr val="FFFFFF"/>
                </a:solidFill>
              </a:rPr>
              <a:t>Requires more regular maintenance</a:t>
            </a:r>
          </a:p>
          <a:p>
            <a:pPr marL="0" indent="0">
              <a:buNone/>
            </a:pPr>
            <a:endParaRPr lang="en-US" sz="2000" dirty="0">
              <a:solidFill>
                <a:srgbClr val="FFFFFF"/>
              </a:solidFill>
            </a:endParaRPr>
          </a:p>
        </p:txBody>
      </p:sp>
      <p:pic>
        <p:nvPicPr>
          <p:cNvPr id="9" name="Picture 8">
            <a:extLst>
              <a:ext uri="{FF2B5EF4-FFF2-40B4-BE49-F238E27FC236}">
                <a16:creationId xmlns:a16="http://schemas.microsoft.com/office/drawing/2014/main" id="{8E52D5A8-788B-4C8C-8B12-79CB99130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566" y="3328120"/>
            <a:ext cx="3023931" cy="3529880"/>
          </a:xfrm>
          <a:prstGeom prst="rect">
            <a:avLst/>
          </a:prstGeom>
        </p:spPr>
      </p:pic>
    </p:spTree>
    <p:extLst>
      <p:ext uri="{BB962C8B-B14F-4D97-AF65-F5344CB8AC3E}">
        <p14:creationId xmlns:p14="http://schemas.microsoft.com/office/powerpoint/2010/main" val="270715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F02D4D-485C-4F4B-878C-3B36344283FA}"/>
              </a:ext>
            </a:extLst>
          </p:cNvPr>
          <p:cNvSpPr>
            <a:spLocks noGrp="1"/>
          </p:cNvSpPr>
          <p:nvPr>
            <p:ph type="title"/>
          </p:nvPr>
        </p:nvSpPr>
        <p:spPr>
          <a:xfrm>
            <a:off x="4384039" y="365125"/>
            <a:ext cx="7164493" cy="1325563"/>
          </a:xfrm>
        </p:spPr>
        <p:txBody>
          <a:bodyPr>
            <a:normAutofit/>
          </a:bodyPr>
          <a:lstStyle/>
          <a:p>
            <a:pPr algn="ctr"/>
            <a:r>
              <a:rPr lang="en-US" sz="6600" b="1" u="sng" dirty="0"/>
              <a:t>Solar</a:t>
            </a:r>
            <a:endParaRPr lang="en-US" b="1" u="sng" dirty="0"/>
          </a:p>
        </p:txBody>
      </p:sp>
      <p:pic>
        <p:nvPicPr>
          <p:cNvPr id="6" name="Picture 5">
            <a:extLst>
              <a:ext uri="{FF2B5EF4-FFF2-40B4-BE49-F238E27FC236}">
                <a16:creationId xmlns:a16="http://schemas.microsoft.com/office/drawing/2014/main" id="{2249AAB4-7AB3-4A2A-ADE1-80445311A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7" y="510296"/>
            <a:ext cx="4459262" cy="6347704"/>
          </a:xfrm>
          <a:prstGeom prst="rect">
            <a:avLst/>
          </a:prstGeom>
        </p:spPr>
      </p:pic>
      <p:sp>
        <p:nvSpPr>
          <p:cNvPr id="3" name="Content Placeholder 2">
            <a:extLst>
              <a:ext uri="{FF2B5EF4-FFF2-40B4-BE49-F238E27FC236}">
                <a16:creationId xmlns:a16="http://schemas.microsoft.com/office/drawing/2014/main" id="{6B2EB250-0FC7-4D07-9BF9-5ECCAA286D99}"/>
              </a:ext>
            </a:extLst>
          </p:cNvPr>
          <p:cNvSpPr>
            <a:spLocks noGrp="1"/>
          </p:cNvSpPr>
          <p:nvPr>
            <p:ph idx="1"/>
          </p:nvPr>
        </p:nvSpPr>
        <p:spPr>
          <a:xfrm>
            <a:off x="4387515" y="2022601"/>
            <a:ext cx="7161017" cy="4154361"/>
          </a:xfrm>
        </p:spPr>
        <p:txBody>
          <a:bodyPr>
            <a:normAutofit/>
          </a:bodyPr>
          <a:lstStyle/>
          <a:p>
            <a:pPr>
              <a:spcAft>
                <a:spcPts val="600"/>
              </a:spcAft>
            </a:pPr>
            <a:r>
              <a:rPr lang="en-US" dirty="0"/>
              <a:t>Consists of a solar panel directly attached to a rechargeable battery and DC energizer</a:t>
            </a:r>
          </a:p>
          <a:p>
            <a:pPr>
              <a:spcAft>
                <a:spcPts val="600"/>
              </a:spcAft>
            </a:pPr>
            <a:r>
              <a:rPr lang="en-US" dirty="0"/>
              <a:t>Often sold as a single unit</a:t>
            </a:r>
          </a:p>
          <a:p>
            <a:pPr>
              <a:spcAft>
                <a:spcPts val="600"/>
              </a:spcAft>
            </a:pPr>
            <a:r>
              <a:rPr lang="en-US" dirty="0"/>
              <a:t>Solar panels can be bought separately and used with an existing DC Charger. </a:t>
            </a:r>
          </a:p>
          <a:p>
            <a:pPr lvl="1">
              <a:spcAft>
                <a:spcPts val="600"/>
              </a:spcAft>
            </a:pPr>
            <a:r>
              <a:rPr lang="en-US" sz="2800" dirty="0"/>
              <a:t>Make sure array is large enough to keep battery charged</a:t>
            </a:r>
          </a:p>
          <a:p>
            <a:pPr>
              <a:spcAft>
                <a:spcPts val="600"/>
              </a:spcAft>
            </a:pPr>
            <a:r>
              <a:rPr lang="en-US" dirty="0"/>
              <a:t>Solar panels need sun!!!</a:t>
            </a:r>
          </a:p>
        </p:txBody>
      </p:sp>
    </p:spTree>
    <p:extLst>
      <p:ext uri="{BB962C8B-B14F-4D97-AF65-F5344CB8AC3E}">
        <p14:creationId xmlns:p14="http://schemas.microsoft.com/office/powerpoint/2010/main" val="428377638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936A-6D9C-42A9-9EF6-43D4F0D0755C}"/>
              </a:ext>
            </a:extLst>
          </p:cNvPr>
          <p:cNvSpPr>
            <a:spLocks noGrp="1"/>
          </p:cNvSpPr>
          <p:nvPr>
            <p:ph type="title"/>
          </p:nvPr>
        </p:nvSpPr>
        <p:spPr/>
        <p:txBody>
          <a:bodyPr/>
          <a:lstStyle/>
          <a:p>
            <a:r>
              <a:rPr lang="en-US" b="1" u="sng" dirty="0">
                <a:solidFill>
                  <a:schemeClr val="bg1">
                    <a:lumMod val="95000"/>
                  </a:schemeClr>
                </a:solidFill>
              </a:rPr>
              <a:t>Conductors</a:t>
            </a:r>
            <a:br>
              <a:rPr lang="en-US" dirty="0">
                <a:solidFill>
                  <a:schemeClr val="bg1">
                    <a:lumMod val="95000"/>
                  </a:schemeClr>
                </a:solidFill>
              </a:rPr>
            </a:br>
            <a:endParaRPr lang="en-US" dirty="0">
              <a:solidFill>
                <a:schemeClr val="bg1">
                  <a:lumMod val="95000"/>
                </a:schemeClr>
              </a:solidFill>
            </a:endParaRPr>
          </a:p>
        </p:txBody>
      </p:sp>
      <p:sp>
        <p:nvSpPr>
          <p:cNvPr id="3" name="Content Placeholder 2">
            <a:extLst>
              <a:ext uri="{FF2B5EF4-FFF2-40B4-BE49-F238E27FC236}">
                <a16:creationId xmlns:a16="http://schemas.microsoft.com/office/drawing/2014/main" id="{514434E6-8A0D-4F2B-B728-0B84B30B7018}"/>
              </a:ext>
            </a:extLst>
          </p:cNvPr>
          <p:cNvSpPr>
            <a:spLocks noGrp="1"/>
          </p:cNvSpPr>
          <p:nvPr>
            <p:ph idx="1"/>
          </p:nvPr>
        </p:nvSpPr>
        <p:spPr/>
        <p:txBody>
          <a:bodyPr/>
          <a:lstStyle/>
          <a:p>
            <a:r>
              <a:rPr lang="en-US" sz="4000" u="sng" dirty="0">
                <a:solidFill>
                  <a:schemeClr val="bg1">
                    <a:lumMod val="95000"/>
                  </a:schemeClr>
                </a:solidFill>
              </a:rPr>
              <a:t>Aluminum</a:t>
            </a:r>
          </a:p>
          <a:p>
            <a:r>
              <a:rPr lang="en-US" sz="4000" u="sng" dirty="0">
                <a:solidFill>
                  <a:schemeClr val="bg1">
                    <a:lumMod val="95000"/>
                  </a:schemeClr>
                </a:solidFill>
              </a:rPr>
              <a:t>Stainless Steel</a:t>
            </a:r>
          </a:p>
          <a:p>
            <a:r>
              <a:rPr lang="en-US" sz="4000" u="sng" dirty="0" err="1">
                <a:solidFill>
                  <a:schemeClr val="bg1">
                    <a:lumMod val="95000"/>
                  </a:schemeClr>
                </a:solidFill>
              </a:rPr>
              <a:t>Polywire</a:t>
            </a:r>
            <a:endParaRPr lang="en-US" sz="4000" u="sng" dirty="0">
              <a:solidFill>
                <a:schemeClr val="bg1">
                  <a:lumMod val="95000"/>
                </a:schemeClr>
              </a:solidFill>
            </a:endParaRPr>
          </a:p>
          <a:p>
            <a:r>
              <a:rPr lang="en-US" sz="4000" u="sng" dirty="0">
                <a:solidFill>
                  <a:schemeClr val="bg1">
                    <a:lumMod val="95000"/>
                  </a:schemeClr>
                </a:solidFill>
              </a:rPr>
              <a:t>Turbo Wire</a:t>
            </a:r>
          </a:p>
          <a:p>
            <a:r>
              <a:rPr lang="en-US" sz="4000" u="sng" dirty="0">
                <a:solidFill>
                  <a:schemeClr val="bg1">
                    <a:lumMod val="95000"/>
                  </a:schemeClr>
                </a:solidFill>
              </a:rPr>
              <a:t>Poultry Netting</a:t>
            </a:r>
          </a:p>
          <a:p>
            <a:r>
              <a:rPr lang="en-US" sz="4000" u="sng" dirty="0" err="1">
                <a:solidFill>
                  <a:schemeClr val="bg1">
                    <a:lumMod val="95000"/>
                  </a:schemeClr>
                </a:solidFill>
              </a:rPr>
              <a:t>Polytape</a:t>
            </a:r>
            <a:endParaRPr lang="en-US" sz="4000" u="sng" dirty="0">
              <a:solidFill>
                <a:schemeClr val="bg1">
                  <a:lumMod val="95000"/>
                </a:schemeClr>
              </a:solidFill>
            </a:endParaRPr>
          </a:p>
          <a:p>
            <a:pPr marL="0" indent="0">
              <a:buNone/>
            </a:pPr>
            <a:endParaRPr lang="en-US" dirty="0"/>
          </a:p>
        </p:txBody>
      </p:sp>
      <p:pic>
        <p:nvPicPr>
          <p:cNvPr id="4" name="Picture 3">
            <a:extLst>
              <a:ext uri="{FF2B5EF4-FFF2-40B4-BE49-F238E27FC236}">
                <a16:creationId xmlns:a16="http://schemas.microsoft.com/office/drawing/2014/main" id="{2F1CA896-5212-49AE-95D4-5E373E232DEF}"/>
              </a:ext>
            </a:extLst>
          </p:cNvPr>
          <p:cNvPicPr>
            <a:picLocks noChangeAspect="1"/>
          </p:cNvPicPr>
          <p:nvPr/>
        </p:nvPicPr>
        <p:blipFill>
          <a:blip r:embed="rId3"/>
          <a:stretch>
            <a:fillRect/>
          </a:stretch>
        </p:blipFill>
        <p:spPr>
          <a:xfrm>
            <a:off x="5279571" y="100692"/>
            <a:ext cx="6625729" cy="6660148"/>
          </a:xfrm>
          <a:prstGeom prst="rect">
            <a:avLst/>
          </a:prstGeom>
        </p:spPr>
      </p:pic>
    </p:spTree>
    <p:extLst>
      <p:ext uri="{BB962C8B-B14F-4D97-AF65-F5344CB8AC3E}">
        <p14:creationId xmlns:p14="http://schemas.microsoft.com/office/powerpoint/2010/main" val="188265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8E3DEA-F50B-4ADE-8294-F19E9A721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179" y="863546"/>
            <a:ext cx="3020399" cy="3020399"/>
          </a:xfrm>
          <a:prstGeom prst="rect">
            <a:avLst/>
          </a:prstGeom>
        </p:spPr>
      </p:pic>
      <p:pic>
        <p:nvPicPr>
          <p:cNvPr id="11" name="Picture 10">
            <a:extLst>
              <a:ext uri="{FF2B5EF4-FFF2-40B4-BE49-F238E27FC236}">
                <a16:creationId xmlns:a16="http://schemas.microsoft.com/office/drawing/2014/main" id="{DC202EBB-08B4-4F25-B921-79F7DB18C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743" y="3995234"/>
            <a:ext cx="3223835" cy="2862766"/>
          </a:xfrm>
          <a:prstGeom prst="rect">
            <a:avLst/>
          </a:prstGeom>
        </p:spPr>
      </p:pic>
      <p:sp>
        <p:nvSpPr>
          <p:cNvPr id="4" name="Title 3">
            <a:extLst>
              <a:ext uri="{FF2B5EF4-FFF2-40B4-BE49-F238E27FC236}">
                <a16:creationId xmlns:a16="http://schemas.microsoft.com/office/drawing/2014/main" id="{42EDFAD4-4203-4A2C-A87D-4E6D89CAD78D}"/>
              </a:ext>
            </a:extLst>
          </p:cNvPr>
          <p:cNvSpPr>
            <a:spLocks noGrp="1"/>
          </p:cNvSpPr>
          <p:nvPr>
            <p:ph type="title"/>
          </p:nvPr>
        </p:nvSpPr>
        <p:spPr/>
        <p:txBody>
          <a:bodyPr>
            <a:noAutofit/>
          </a:bodyPr>
          <a:lstStyle/>
          <a:p>
            <a:pPr algn="ctr"/>
            <a:r>
              <a:rPr lang="en-US" sz="4800" b="1" u="sng" dirty="0">
                <a:solidFill>
                  <a:schemeClr val="bg1"/>
                </a:solidFill>
              </a:rPr>
              <a:t>Temporary</a:t>
            </a:r>
            <a:br>
              <a:rPr lang="en-US" sz="4800" b="1" u="sng" dirty="0">
                <a:solidFill>
                  <a:schemeClr val="bg1"/>
                </a:solidFill>
              </a:rPr>
            </a:br>
            <a:br>
              <a:rPr lang="en-US" sz="4800" b="1" dirty="0">
                <a:solidFill>
                  <a:schemeClr val="bg1"/>
                </a:solidFill>
              </a:rPr>
            </a:br>
            <a:endParaRPr lang="en-US" sz="4800" b="1" dirty="0">
              <a:solidFill>
                <a:schemeClr val="bg1"/>
              </a:solidFill>
            </a:endParaRPr>
          </a:p>
        </p:txBody>
      </p:sp>
      <p:sp>
        <p:nvSpPr>
          <p:cNvPr id="8" name="Content Placeholder 7">
            <a:extLst>
              <a:ext uri="{FF2B5EF4-FFF2-40B4-BE49-F238E27FC236}">
                <a16:creationId xmlns:a16="http://schemas.microsoft.com/office/drawing/2014/main" id="{6F1F7D7E-4B79-4109-A86F-7632812F1CE4}"/>
              </a:ext>
            </a:extLst>
          </p:cNvPr>
          <p:cNvSpPr>
            <a:spLocks noGrp="1"/>
          </p:cNvSpPr>
          <p:nvPr>
            <p:ph idx="1"/>
          </p:nvPr>
        </p:nvSpPr>
        <p:spPr>
          <a:xfrm>
            <a:off x="5183187" y="987425"/>
            <a:ext cx="6590801" cy="4873625"/>
          </a:xfrm>
        </p:spPr>
        <p:txBody>
          <a:bodyPr>
            <a:normAutofit/>
          </a:bodyPr>
          <a:lstStyle/>
          <a:p>
            <a:pPr>
              <a:spcAft>
                <a:spcPts val="600"/>
              </a:spcAft>
            </a:pPr>
            <a:r>
              <a:rPr lang="en-US" dirty="0">
                <a:solidFill>
                  <a:schemeClr val="bg1"/>
                </a:solidFill>
              </a:rPr>
              <a:t>Polyethylene wire </a:t>
            </a:r>
          </a:p>
          <a:p>
            <a:pPr lvl="2">
              <a:spcAft>
                <a:spcPts val="600"/>
              </a:spcAft>
            </a:pPr>
            <a:r>
              <a:rPr lang="en-US" dirty="0" err="1">
                <a:solidFill>
                  <a:schemeClr val="bg1"/>
                </a:solidFill>
              </a:rPr>
              <a:t>Polywire</a:t>
            </a:r>
            <a:r>
              <a:rPr lang="en-US" dirty="0">
                <a:solidFill>
                  <a:schemeClr val="bg1"/>
                </a:solidFill>
              </a:rPr>
              <a:t>, </a:t>
            </a:r>
            <a:r>
              <a:rPr lang="en-US" dirty="0" err="1">
                <a:solidFill>
                  <a:schemeClr val="bg1"/>
                </a:solidFill>
              </a:rPr>
              <a:t>Polytape</a:t>
            </a:r>
            <a:r>
              <a:rPr lang="en-US" dirty="0">
                <a:solidFill>
                  <a:schemeClr val="bg1"/>
                </a:solidFill>
              </a:rPr>
              <a:t>, </a:t>
            </a:r>
            <a:r>
              <a:rPr lang="en-US" dirty="0" err="1">
                <a:solidFill>
                  <a:schemeClr val="bg1"/>
                </a:solidFill>
              </a:rPr>
              <a:t>Turbowire</a:t>
            </a:r>
            <a:r>
              <a:rPr lang="en-US" dirty="0">
                <a:solidFill>
                  <a:schemeClr val="bg1"/>
                </a:solidFill>
              </a:rPr>
              <a:t>, Poultry Netting </a:t>
            </a:r>
          </a:p>
          <a:p>
            <a:pPr lvl="1">
              <a:spcAft>
                <a:spcPts val="600"/>
              </a:spcAft>
            </a:pPr>
            <a:r>
              <a:rPr lang="en-US" dirty="0">
                <a:solidFill>
                  <a:schemeClr val="bg1"/>
                </a:solidFill>
              </a:rPr>
              <a:t>Multiple strands of wire braided within a polyethylene rope.</a:t>
            </a:r>
          </a:p>
          <a:p>
            <a:pPr lvl="1">
              <a:spcAft>
                <a:spcPts val="600"/>
              </a:spcAft>
            </a:pPr>
            <a:r>
              <a:rPr lang="en-US" dirty="0">
                <a:solidFill>
                  <a:schemeClr val="bg1"/>
                </a:solidFill>
              </a:rPr>
              <a:t>Flexible, strong, easy to deploy and store.</a:t>
            </a:r>
          </a:p>
          <a:p>
            <a:pPr lvl="1">
              <a:spcAft>
                <a:spcPts val="600"/>
              </a:spcAft>
            </a:pPr>
            <a:r>
              <a:rPr lang="en-US" dirty="0">
                <a:solidFill>
                  <a:schemeClr val="bg1"/>
                </a:solidFill>
              </a:rPr>
              <a:t>Ideally 9 strands of wire within the poly</a:t>
            </a:r>
          </a:p>
          <a:p>
            <a:pPr lvl="1">
              <a:spcAft>
                <a:spcPts val="600"/>
              </a:spcAft>
            </a:pPr>
            <a:r>
              <a:rPr lang="en-US" dirty="0">
                <a:solidFill>
                  <a:schemeClr val="bg1"/>
                </a:solidFill>
              </a:rPr>
              <a:t>Will degrade and break over time after long exposures to sun</a:t>
            </a:r>
          </a:p>
        </p:txBody>
      </p:sp>
      <p:sp>
        <p:nvSpPr>
          <p:cNvPr id="5" name="Text Placeholder 4">
            <a:extLst>
              <a:ext uri="{FF2B5EF4-FFF2-40B4-BE49-F238E27FC236}">
                <a16:creationId xmlns:a16="http://schemas.microsoft.com/office/drawing/2014/main" id="{1D58B45D-2851-4F5D-851E-A710FE94D0AA}"/>
              </a:ext>
            </a:extLst>
          </p:cNvPr>
          <p:cNvSpPr>
            <a:spLocks noGrp="1"/>
          </p:cNvSpPr>
          <p:nvPr>
            <p:ph type="body" sz="half" idx="2"/>
          </p:nvPr>
        </p:nvSpPr>
        <p:spPr/>
        <p:txBody>
          <a:bodyPr>
            <a:normAutofit/>
          </a:bodyPr>
          <a:lstStyle/>
          <a:p>
            <a:pPr algn="ctr"/>
            <a:r>
              <a:rPr lang="en-US" dirty="0"/>
              <a:t>	</a:t>
            </a:r>
          </a:p>
        </p:txBody>
      </p:sp>
      <p:pic>
        <p:nvPicPr>
          <p:cNvPr id="3" name="Picture 2">
            <a:extLst>
              <a:ext uri="{FF2B5EF4-FFF2-40B4-BE49-F238E27FC236}">
                <a16:creationId xmlns:a16="http://schemas.microsoft.com/office/drawing/2014/main" id="{236CD4D7-9469-4C34-994C-9979CF8DD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002567" y="2393338"/>
            <a:ext cx="5994456" cy="2934872"/>
          </a:xfrm>
          <a:prstGeom prst="rect">
            <a:avLst/>
          </a:prstGeom>
        </p:spPr>
      </p:pic>
    </p:spTree>
    <p:extLst>
      <p:ext uri="{BB962C8B-B14F-4D97-AF65-F5344CB8AC3E}">
        <p14:creationId xmlns:p14="http://schemas.microsoft.com/office/powerpoint/2010/main" val="231376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C99120-DAFB-4759-8982-B54D1AB74645}"/>
              </a:ext>
            </a:extLst>
          </p:cNvPr>
          <p:cNvSpPr>
            <a:spLocks noGrp="1"/>
          </p:cNvSpPr>
          <p:nvPr>
            <p:ph sz="half" idx="2"/>
          </p:nvPr>
        </p:nvSpPr>
        <p:spPr/>
        <p:txBody>
          <a:bodyPr>
            <a:normAutofit lnSpcReduction="10000"/>
          </a:bodyPr>
          <a:lstStyle/>
          <a:p>
            <a:r>
              <a:rPr lang="en-US" dirty="0">
                <a:solidFill>
                  <a:schemeClr val="bg1">
                    <a:lumMod val="95000"/>
                  </a:schemeClr>
                </a:solidFill>
              </a:rPr>
              <a:t>Wire</a:t>
            </a:r>
          </a:p>
          <a:p>
            <a:pPr lvl="1"/>
            <a:r>
              <a:rPr lang="en-US" dirty="0">
                <a:solidFill>
                  <a:schemeClr val="bg1">
                    <a:lumMod val="95000"/>
                  </a:schemeClr>
                </a:solidFill>
              </a:rPr>
              <a:t>Galvanized smoothed steel</a:t>
            </a:r>
          </a:p>
          <a:p>
            <a:pPr lvl="2"/>
            <a:r>
              <a:rPr lang="en-US" dirty="0">
                <a:solidFill>
                  <a:schemeClr val="bg1">
                    <a:lumMod val="95000"/>
                  </a:schemeClr>
                </a:solidFill>
              </a:rPr>
              <a:t>Strong, durable, but rigid</a:t>
            </a:r>
          </a:p>
          <a:p>
            <a:pPr lvl="1"/>
            <a:r>
              <a:rPr lang="en-US" dirty="0">
                <a:solidFill>
                  <a:schemeClr val="bg1">
                    <a:lumMod val="95000"/>
                  </a:schemeClr>
                </a:solidFill>
              </a:rPr>
              <a:t>Aluminum</a:t>
            </a:r>
          </a:p>
          <a:p>
            <a:pPr lvl="2"/>
            <a:r>
              <a:rPr lang="en-US" dirty="0">
                <a:solidFill>
                  <a:schemeClr val="bg1">
                    <a:lumMod val="95000"/>
                  </a:schemeClr>
                </a:solidFill>
              </a:rPr>
              <a:t>Lightweight, easy to work with, breaks after repeated bending.</a:t>
            </a:r>
          </a:p>
          <a:p>
            <a:pPr lvl="1"/>
            <a:r>
              <a:rPr lang="en-US" dirty="0" err="1">
                <a:solidFill>
                  <a:schemeClr val="bg1">
                    <a:lumMod val="95000"/>
                  </a:schemeClr>
                </a:solidFill>
              </a:rPr>
              <a:t>MaxiShock</a:t>
            </a:r>
            <a:r>
              <a:rPr lang="en-US" dirty="0">
                <a:solidFill>
                  <a:schemeClr val="bg1">
                    <a:lumMod val="95000"/>
                  </a:schemeClr>
                </a:solidFill>
              </a:rPr>
              <a:t> Wire</a:t>
            </a:r>
          </a:p>
          <a:p>
            <a:r>
              <a:rPr lang="en-US" dirty="0">
                <a:solidFill>
                  <a:schemeClr val="bg1">
                    <a:lumMod val="95000"/>
                  </a:schemeClr>
                </a:solidFill>
              </a:rPr>
              <a:t>12-14-gauge wire</a:t>
            </a:r>
          </a:p>
          <a:p>
            <a:pPr lvl="1"/>
            <a:r>
              <a:rPr lang="en-US" dirty="0">
                <a:solidFill>
                  <a:schemeClr val="bg1">
                    <a:lumMod val="95000"/>
                  </a:schemeClr>
                </a:solidFill>
              </a:rPr>
              <a:t>Longer distances smaller gauge wire, up to 10 gauge</a:t>
            </a:r>
          </a:p>
          <a:p>
            <a:endParaRPr lang="en-US" dirty="0"/>
          </a:p>
        </p:txBody>
      </p:sp>
      <p:pic>
        <p:nvPicPr>
          <p:cNvPr id="14" name="Picture 13">
            <a:extLst>
              <a:ext uri="{FF2B5EF4-FFF2-40B4-BE49-F238E27FC236}">
                <a16:creationId xmlns:a16="http://schemas.microsoft.com/office/drawing/2014/main" id="{6151B278-341B-431A-A501-5CD5B3E45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216" y="2889985"/>
            <a:ext cx="4575517" cy="4408612"/>
          </a:xfrm>
          <a:prstGeom prst="rect">
            <a:avLst/>
          </a:prstGeom>
        </p:spPr>
      </p:pic>
      <p:pic>
        <p:nvPicPr>
          <p:cNvPr id="12" name="Picture 11">
            <a:extLst>
              <a:ext uri="{FF2B5EF4-FFF2-40B4-BE49-F238E27FC236}">
                <a16:creationId xmlns:a16="http://schemas.microsoft.com/office/drawing/2014/main" id="{B0D675B9-A9DB-40FF-BB9E-AFF4F5C01354}"/>
              </a:ext>
            </a:extLst>
          </p:cNvPr>
          <p:cNvPicPr>
            <a:picLocks noChangeAspect="1"/>
          </p:cNvPicPr>
          <p:nvPr/>
        </p:nvPicPr>
        <p:blipFill rotWithShape="1">
          <a:blip r:embed="rId4">
            <a:extLst>
              <a:ext uri="{28A0092B-C50C-407E-A947-70E740481C1C}">
                <a14:useLocalDpi xmlns:a14="http://schemas.microsoft.com/office/drawing/2010/main" val="0"/>
              </a:ext>
            </a:extLst>
          </a:blip>
          <a:srcRect l="9529" t="1517" r="10691" b="2136"/>
          <a:stretch/>
        </p:blipFill>
        <p:spPr>
          <a:xfrm>
            <a:off x="6367812" y="0"/>
            <a:ext cx="2702599" cy="3263747"/>
          </a:xfrm>
          <a:prstGeom prst="rect">
            <a:avLst/>
          </a:prstGeom>
        </p:spPr>
      </p:pic>
      <p:sp>
        <p:nvSpPr>
          <p:cNvPr id="3" name="Text Placeholder 2">
            <a:extLst>
              <a:ext uri="{FF2B5EF4-FFF2-40B4-BE49-F238E27FC236}">
                <a16:creationId xmlns:a16="http://schemas.microsoft.com/office/drawing/2014/main" id="{AD9E91F7-77C6-43A4-BDE6-CC86955A68F3}"/>
              </a:ext>
            </a:extLst>
          </p:cNvPr>
          <p:cNvSpPr>
            <a:spLocks noGrp="1"/>
          </p:cNvSpPr>
          <p:nvPr>
            <p:ph type="body" idx="1"/>
          </p:nvPr>
        </p:nvSpPr>
        <p:spPr>
          <a:xfrm>
            <a:off x="316377" y="570855"/>
            <a:ext cx="6204608" cy="1324181"/>
          </a:xfrm>
        </p:spPr>
        <p:txBody>
          <a:bodyPr>
            <a:normAutofit/>
          </a:bodyPr>
          <a:lstStyle/>
          <a:p>
            <a:r>
              <a:rPr lang="en-US" sz="4400" u="sng" dirty="0">
                <a:solidFill>
                  <a:schemeClr val="bg1">
                    <a:lumMod val="95000"/>
                  </a:schemeClr>
                </a:solidFill>
              </a:rPr>
              <a:t>Permanent</a:t>
            </a:r>
          </a:p>
          <a:p>
            <a:endParaRPr lang="en-US" dirty="0"/>
          </a:p>
        </p:txBody>
      </p:sp>
      <p:pic>
        <p:nvPicPr>
          <p:cNvPr id="5" name="Picture 4">
            <a:extLst>
              <a:ext uri="{FF2B5EF4-FFF2-40B4-BE49-F238E27FC236}">
                <a16:creationId xmlns:a16="http://schemas.microsoft.com/office/drawing/2014/main" id="{4A811DC0-CEE1-427E-BADA-E6DC3560F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411" y="0"/>
            <a:ext cx="3263747" cy="3263747"/>
          </a:xfrm>
          <a:prstGeom prst="rect">
            <a:avLst/>
          </a:prstGeom>
        </p:spPr>
      </p:pic>
      <p:sp>
        <p:nvSpPr>
          <p:cNvPr id="9" name="TextBox 8">
            <a:extLst>
              <a:ext uri="{FF2B5EF4-FFF2-40B4-BE49-F238E27FC236}">
                <a16:creationId xmlns:a16="http://schemas.microsoft.com/office/drawing/2014/main" id="{FC6C4D1A-B880-4228-8EB6-378E5D31F3A9}"/>
              </a:ext>
            </a:extLst>
          </p:cNvPr>
          <p:cNvSpPr txBox="1"/>
          <p:nvPr/>
        </p:nvSpPr>
        <p:spPr>
          <a:xfrm>
            <a:off x="2723860" y="2112660"/>
            <a:ext cx="1370561" cy="854080"/>
          </a:xfrm>
          <a:prstGeom prst="rect">
            <a:avLst/>
          </a:prstGeom>
          <a:noFill/>
        </p:spPr>
        <p:txBody>
          <a:bodyPr wrap="square" rtlCol="0">
            <a:spAutoFit/>
          </a:bodyPr>
          <a:lstStyle/>
          <a:p>
            <a:r>
              <a:rPr lang="en-US" sz="1050" b="1" dirty="0">
                <a:solidFill>
                  <a:srgbClr val="FF0000"/>
                </a:solidFill>
              </a:rPr>
              <a:t>Field Guardian 12 1/2 GA Aluminum</a:t>
            </a:r>
          </a:p>
          <a:p>
            <a:endParaRPr lang="en-US" sz="1050" b="1" dirty="0">
              <a:solidFill>
                <a:srgbClr val="FF0000"/>
              </a:solidFill>
            </a:endParaRPr>
          </a:p>
          <a:p>
            <a:endParaRPr lang="en-US" dirty="0"/>
          </a:p>
        </p:txBody>
      </p:sp>
      <p:pic>
        <p:nvPicPr>
          <p:cNvPr id="13" name="Picture 12">
            <a:extLst>
              <a:ext uri="{FF2B5EF4-FFF2-40B4-BE49-F238E27FC236}">
                <a16:creationId xmlns:a16="http://schemas.microsoft.com/office/drawing/2014/main" id="{D0CDDE4F-99BF-43C1-AE5C-F0859DF0B8FC}"/>
              </a:ext>
            </a:extLst>
          </p:cNvPr>
          <p:cNvPicPr>
            <a:picLocks noChangeAspect="1"/>
          </p:cNvPicPr>
          <p:nvPr/>
        </p:nvPicPr>
        <p:blipFill rotWithShape="1">
          <a:blip r:embed="rId6">
            <a:extLst>
              <a:ext uri="{28A0092B-C50C-407E-A947-70E740481C1C}">
                <a14:useLocalDpi xmlns:a14="http://schemas.microsoft.com/office/drawing/2010/main" val="0"/>
              </a:ext>
            </a:extLst>
          </a:blip>
          <a:srcRect l="2347" t="18588" r="1215" b="22751"/>
          <a:stretch/>
        </p:blipFill>
        <p:spPr>
          <a:xfrm>
            <a:off x="3104065" y="0"/>
            <a:ext cx="3284716" cy="1998024"/>
          </a:xfrm>
          <a:prstGeom prst="rect">
            <a:avLst/>
          </a:prstGeom>
        </p:spPr>
      </p:pic>
      <p:cxnSp>
        <p:nvCxnSpPr>
          <p:cNvPr id="16" name="Straight Arrow Connector 15">
            <a:extLst>
              <a:ext uri="{FF2B5EF4-FFF2-40B4-BE49-F238E27FC236}">
                <a16:creationId xmlns:a16="http://schemas.microsoft.com/office/drawing/2014/main" id="{3CBD4FE7-2510-4FC7-A150-C886069CEA8F}"/>
              </a:ext>
            </a:extLst>
          </p:cNvPr>
          <p:cNvCxnSpPr/>
          <p:nvPr/>
        </p:nvCxnSpPr>
        <p:spPr>
          <a:xfrm flipV="1">
            <a:off x="3801610" y="1631873"/>
            <a:ext cx="393318" cy="72482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A9283B42-885F-424D-8337-AA85D4BA28C9}"/>
              </a:ext>
            </a:extLst>
          </p:cNvPr>
          <p:cNvSpPr txBox="1"/>
          <p:nvPr/>
        </p:nvSpPr>
        <p:spPr>
          <a:xfrm>
            <a:off x="6170554" y="4703343"/>
            <a:ext cx="2228850" cy="307777"/>
          </a:xfrm>
          <a:prstGeom prst="rect">
            <a:avLst/>
          </a:prstGeom>
          <a:noFill/>
        </p:spPr>
        <p:txBody>
          <a:bodyPr wrap="square" rtlCol="0">
            <a:spAutoFit/>
          </a:bodyPr>
          <a:lstStyle/>
          <a:p>
            <a:r>
              <a:rPr lang="en-US" sz="1400" b="1" dirty="0" err="1">
                <a:solidFill>
                  <a:srgbClr val="FF0000"/>
                </a:solidFill>
              </a:rPr>
              <a:t>MaxiShock</a:t>
            </a:r>
            <a:endParaRPr lang="en-US" sz="1400" b="1" dirty="0">
              <a:solidFill>
                <a:srgbClr val="FF0000"/>
              </a:solidFill>
            </a:endParaRPr>
          </a:p>
        </p:txBody>
      </p:sp>
      <p:cxnSp>
        <p:nvCxnSpPr>
          <p:cNvPr id="19" name="Straight Arrow Connector 18">
            <a:extLst>
              <a:ext uri="{FF2B5EF4-FFF2-40B4-BE49-F238E27FC236}">
                <a16:creationId xmlns:a16="http://schemas.microsoft.com/office/drawing/2014/main" id="{B3395980-D89F-4D44-9312-D6986F4B110C}"/>
              </a:ext>
            </a:extLst>
          </p:cNvPr>
          <p:cNvCxnSpPr>
            <a:cxnSpLocks/>
          </p:cNvCxnSpPr>
          <p:nvPr/>
        </p:nvCxnSpPr>
        <p:spPr>
          <a:xfrm>
            <a:off x="7153275" y="4857231"/>
            <a:ext cx="83820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4C484C46-1F79-40E0-A5B6-1A398CF9CBDA}"/>
              </a:ext>
            </a:extLst>
          </p:cNvPr>
          <p:cNvSpPr txBox="1"/>
          <p:nvPr/>
        </p:nvSpPr>
        <p:spPr>
          <a:xfrm>
            <a:off x="5648325" y="3518092"/>
            <a:ext cx="1833912" cy="553998"/>
          </a:xfrm>
          <a:prstGeom prst="rect">
            <a:avLst/>
          </a:prstGeom>
          <a:noFill/>
        </p:spPr>
        <p:txBody>
          <a:bodyPr wrap="square" rtlCol="0">
            <a:spAutoFit/>
          </a:bodyPr>
          <a:lstStyle/>
          <a:p>
            <a:r>
              <a:rPr lang="en-US" sz="1200" b="1" dirty="0">
                <a:solidFill>
                  <a:srgbClr val="FF0000"/>
                </a:solidFill>
              </a:rPr>
              <a:t>Patriot Aluminum Wire</a:t>
            </a:r>
          </a:p>
          <a:p>
            <a:endParaRPr lang="en-US" dirty="0"/>
          </a:p>
        </p:txBody>
      </p:sp>
      <p:cxnSp>
        <p:nvCxnSpPr>
          <p:cNvPr id="23" name="Straight Arrow Connector 22">
            <a:extLst>
              <a:ext uri="{FF2B5EF4-FFF2-40B4-BE49-F238E27FC236}">
                <a16:creationId xmlns:a16="http://schemas.microsoft.com/office/drawing/2014/main" id="{44052ACA-D297-4472-AEE8-09812F1647A9}"/>
              </a:ext>
            </a:extLst>
          </p:cNvPr>
          <p:cNvCxnSpPr/>
          <p:nvPr/>
        </p:nvCxnSpPr>
        <p:spPr>
          <a:xfrm flipV="1">
            <a:off x="7086600" y="2762250"/>
            <a:ext cx="314325" cy="7558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C9A12D71-01C1-4F89-9D22-ED89D1E7EB68}"/>
              </a:ext>
            </a:extLst>
          </p:cNvPr>
          <p:cNvSpPr txBox="1"/>
          <p:nvPr/>
        </p:nvSpPr>
        <p:spPr>
          <a:xfrm>
            <a:off x="9070410" y="3124200"/>
            <a:ext cx="1747105" cy="553998"/>
          </a:xfrm>
          <a:prstGeom prst="rect">
            <a:avLst/>
          </a:prstGeom>
          <a:noFill/>
        </p:spPr>
        <p:txBody>
          <a:bodyPr wrap="square" rtlCol="0">
            <a:spAutoFit/>
          </a:bodyPr>
          <a:lstStyle/>
          <a:p>
            <a:r>
              <a:rPr lang="en-US" sz="1200" b="1" dirty="0">
                <a:solidFill>
                  <a:srgbClr val="FF0000"/>
                </a:solidFill>
              </a:rPr>
              <a:t>Bekaert Galvanized</a:t>
            </a:r>
          </a:p>
          <a:p>
            <a:endParaRPr lang="en-US" dirty="0"/>
          </a:p>
        </p:txBody>
      </p:sp>
      <p:cxnSp>
        <p:nvCxnSpPr>
          <p:cNvPr id="26" name="Straight Arrow Connector 25">
            <a:extLst>
              <a:ext uri="{FF2B5EF4-FFF2-40B4-BE49-F238E27FC236}">
                <a16:creationId xmlns:a16="http://schemas.microsoft.com/office/drawing/2014/main" id="{4EF0E0AC-CC60-43D2-83A8-59F4CA67B9FC}"/>
              </a:ext>
            </a:extLst>
          </p:cNvPr>
          <p:cNvCxnSpPr/>
          <p:nvPr/>
        </p:nvCxnSpPr>
        <p:spPr>
          <a:xfrm flipV="1">
            <a:off x="10440773" y="2571750"/>
            <a:ext cx="114300" cy="69199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121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255B5E-EFAB-4EC9-B22F-EDB2A7B2A738}"/>
              </a:ext>
            </a:extLst>
          </p:cNvPr>
          <p:cNvSpPr>
            <a:spLocks noGrp="1"/>
          </p:cNvSpPr>
          <p:nvPr>
            <p:ph type="title"/>
          </p:nvPr>
        </p:nvSpPr>
        <p:spPr/>
        <p:txBody>
          <a:bodyPr/>
          <a:lstStyle/>
          <a:p>
            <a:r>
              <a:rPr lang="en-US" b="1" u="sng" dirty="0"/>
              <a:t>Fence Posts</a:t>
            </a:r>
          </a:p>
        </p:txBody>
      </p:sp>
      <p:sp>
        <p:nvSpPr>
          <p:cNvPr id="8" name="Content Placeholder 7">
            <a:extLst>
              <a:ext uri="{FF2B5EF4-FFF2-40B4-BE49-F238E27FC236}">
                <a16:creationId xmlns:a16="http://schemas.microsoft.com/office/drawing/2014/main" id="{99BE04E3-F1E0-4546-8D32-292D84778876}"/>
              </a:ext>
            </a:extLst>
          </p:cNvPr>
          <p:cNvSpPr>
            <a:spLocks noGrp="1"/>
          </p:cNvSpPr>
          <p:nvPr>
            <p:ph idx="1"/>
          </p:nvPr>
        </p:nvSpPr>
        <p:spPr/>
        <p:txBody>
          <a:bodyPr/>
          <a:lstStyle/>
          <a:p>
            <a:r>
              <a:rPr lang="en-US" dirty="0"/>
              <a:t>Reinforced Polypropylene</a:t>
            </a:r>
          </a:p>
          <a:p>
            <a:pPr marL="0" indent="0">
              <a:buNone/>
            </a:pPr>
            <a:endParaRPr lang="en-US" dirty="0"/>
          </a:p>
          <a:p>
            <a:r>
              <a:rPr lang="en-US" dirty="0"/>
              <a:t>Wood</a:t>
            </a:r>
          </a:p>
          <a:p>
            <a:pPr marL="0" indent="0">
              <a:buNone/>
            </a:pPr>
            <a:endParaRPr lang="en-US" dirty="0"/>
          </a:p>
          <a:p>
            <a:r>
              <a:rPr lang="en-US" dirty="0"/>
              <a:t>Metal T-Posts</a:t>
            </a:r>
          </a:p>
          <a:p>
            <a:pPr marL="0" indent="0">
              <a:buNone/>
            </a:pPr>
            <a:endParaRPr lang="en-US" dirty="0"/>
          </a:p>
          <a:p>
            <a:r>
              <a:rPr lang="en-US" dirty="0"/>
              <a:t>Fiberglass</a:t>
            </a:r>
          </a:p>
          <a:p>
            <a:endParaRPr lang="en-US" dirty="0"/>
          </a:p>
        </p:txBody>
      </p:sp>
      <p:pic>
        <p:nvPicPr>
          <p:cNvPr id="12" name="Picture 11">
            <a:extLst>
              <a:ext uri="{FF2B5EF4-FFF2-40B4-BE49-F238E27FC236}">
                <a16:creationId xmlns:a16="http://schemas.microsoft.com/office/drawing/2014/main" id="{053ACB2F-122B-457E-A35A-74046A1E890B}"/>
              </a:ext>
            </a:extLst>
          </p:cNvPr>
          <p:cNvPicPr>
            <a:picLocks noChangeAspect="1"/>
          </p:cNvPicPr>
          <p:nvPr/>
        </p:nvPicPr>
        <p:blipFill rotWithShape="1">
          <a:blip r:embed="rId3">
            <a:extLst>
              <a:ext uri="{28A0092B-C50C-407E-A947-70E740481C1C}">
                <a14:useLocalDpi xmlns:a14="http://schemas.microsoft.com/office/drawing/2010/main" val="0"/>
              </a:ext>
            </a:extLst>
          </a:blip>
          <a:srcRect l="41403" r="43324"/>
          <a:stretch/>
        </p:blipFill>
        <p:spPr>
          <a:xfrm>
            <a:off x="9168212" y="0"/>
            <a:ext cx="1020725" cy="6683374"/>
          </a:xfrm>
          <a:prstGeom prst="rect">
            <a:avLst/>
          </a:prstGeom>
        </p:spPr>
      </p:pic>
      <p:pic>
        <p:nvPicPr>
          <p:cNvPr id="14" name="Picture 13">
            <a:extLst>
              <a:ext uri="{FF2B5EF4-FFF2-40B4-BE49-F238E27FC236}">
                <a16:creationId xmlns:a16="http://schemas.microsoft.com/office/drawing/2014/main" id="{8D66832E-0424-443B-8B28-DCE1267D6BE6}"/>
              </a:ext>
            </a:extLst>
          </p:cNvPr>
          <p:cNvPicPr>
            <a:picLocks noChangeAspect="1"/>
          </p:cNvPicPr>
          <p:nvPr/>
        </p:nvPicPr>
        <p:blipFill rotWithShape="1">
          <a:blip r:embed="rId4">
            <a:extLst>
              <a:ext uri="{28A0092B-C50C-407E-A947-70E740481C1C}">
                <a14:useLocalDpi xmlns:a14="http://schemas.microsoft.com/office/drawing/2010/main" val="0"/>
              </a:ext>
            </a:extLst>
          </a:blip>
          <a:srcRect l="14149" t="7901" r="24120" b="11867"/>
          <a:stretch/>
        </p:blipFill>
        <p:spPr>
          <a:xfrm>
            <a:off x="6344546" y="122662"/>
            <a:ext cx="2984204" cy="3878632"/>
          </a:xfrm>
          <a:prstGeom prst="rect">
            <a:avLst/>
          </a:prstGeom>
        </p:spPr>
      </p:pic>
      <p:pic>
        <p:nvPicPr>
          <p:cNvPr id="16" name="Picture 15">
            <a:extLst>
              <a:ext uri="{FF2B5EF4-FFF2-40B4-BE49-F238E27FC236}">
                <a16:creationId xmlns:a16="http://schemas.microsoft.com/office/drawing/2014/main" id="{182076D3-4023-4108-A282-63CFBECA28D4}"/>
              </a:ext>
            </a:extLst>
          </p:cNvPr>
          <p:cNvPicPr>
            <a:picLocks noChangeAspect="1"/>
          </p:cNvPicPr>
          <p:nvPr/>
        </p:nvPicPr>
        <p:blipFill rotWithShape="1">
          <a:blip r:embed="rId5">
            <a:extLst>
              <a:ext uri="{28A0092B-C50C-407E-A947-70E740481C1C}">
                <a14:useLocalDpi xmlns:a14="http://schemas.microsoft.com/office/drawing/2010/main" val="0"/>
              </a:ext>
            </a:extLst>
          </a:blip>
          <a:srcRect l="22305" t="7" r="21907" b="1"/>
          <a:stretch/>
        </p:blipFill>
        <p:spPr>
          <a:xfrm>
            <a:off x="3647000" y="2465350"/>
            <a:ext cx="2427709" cy="4351337"/>
          </a:xfrm>
          <a:prstGeom prst="rect">
            <a:avLst/>
          </a:prstGeom>
        </p:spPr>
      </p:pic>
      <p:sp>
        <p:nvSpPr>
          <p:cNvPr id="2" name="TextBox 1">
            <a:extLst>
              <a:ext uri="{FF2B5EF4-FFF2-40B4-BE49-F238E27FC236}">
                <a16:creationId xmlns:a16="http://schemas.microsoft.com/office/drawing/2014/main" id="{A905A735-0F2A-4273-9268-BBA29DD0D12D}"/>
              </a:ext>
            </a:extLst>
          </p:cNvPr>
          <p:cNvSpPr txBox="1"/>
          <p:nvPr/>
        </p:nvSpPr>
        <p:spPr>
          <a:xfrm>
            <a:off x="6953697" y="5620504"/>
            <a:ext cx="2599877" cy="523220"/>
          </a:xfrm>
          <a:prstGeom prst="rect">
            <a:avLst/>
          </a:prstGeom>
          <a:noFill/>
        </p:spPr>
        <p:txBody>
          <a:bodyPr wrap="square" rtlCol="0">
            <a:spAutoFit/>
          </a:bodyPr>
          <a:lstStyle/>
          <a:p>
            <a:r>
              <a:rPr lang="en-US" sz="1400" b="1" dirty="0" err="1"/>
              <a:t>SunGUARD</a:t>
            </a:r>
            <a:r>
              <a:rPr lang="en-US" sz="1400" b="1" dirty="0"/>
              <a:t> II Fiberglass Step - In Fence Post </a:t>
            </a:r>
          </a:p>
        </p:txBody>
      </p:sp>
      <p:cxnSp>
        <p:nvCxnSpPr>
          <p:cNvPr id="6" name="Straight Arrow Connector 5">
            <a:extLst>
              <a:ext uri="{FF2B5EF4-FFF2-40B4-BE49-F238E27FC236}">
                <a16:creationId xmlns:a16="http://schemas.microsoft.com/office/drawing/2014/main" id="{E8AC74F8-C7F4-4F35-A28D-3BB050E53C2C}"/>
              </a:ext>
            </a:extLst>
          </p:cNvPr>
          <p:cNvCxnSpPr/>
          <p:nvPr/>
        </p:nvCxnSpPr>
        <p:spPr>
          <a:xfrm flipV="1">
            <a:off x="9001125" y="5048250"/>
            <a:ext cx="552449" cy="57225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87FA18C-7482-4383-85F2-53AA7E900031}"/>
              </a:ext>
            </a:extLst>
          </p:cNvPr>
          <p:cNvPicPr>
            <a:picLocks noChangeAspect="1"/>
          </p:cNvPicPr>
          <p:nvPr/>
        </p:nvPicPr>
        <p:blipFill rotWithShape="1">
          <a:blip r:embed="rId6">
            <a:extLst>
              <a:ext uri="{28A0092B-C50C-407E-A947-70E740481C1C}">
                <a14:useLocalDpi xmlns:a14="http://schemas.microsoft.com/office/drawing/2010/main" val="0"/>
              </a:ext>
            </a:extLst>
          </a:blip>
          <a:srcRect l="45300" t="-31" r="-1530" b="1572"/>
          <a:stretch/>
        </p:blipFill>
        <p:spPr>
          <a:xfrm>
            <a:off x="10741813" y="217912"/>
            <a:ext cx="3476353" cy="6087067"/>
          </a:xfrm>
          <a:prstGeom prst="rect">
            <a:avLst/>
          </a:prstGeom>
        </p:spPr>
      </p:pic>
      <p:sp>
        <p:nvSpPr>
          <p:cNvPr id="13" name="TextBox 12">
            <a:extLst>
              <a:ext uri="{FF2B5EF4-FFF2-40B4-BE49-F238E27FC236}">
                <a16:creationId xmlns:a16="http://schemas.microsoft.com/office/drawing/2014/main" id="{187C85C7-7F56-42B5-BDE5-DC67F0BE9636}"/>
              </a:ext>
            </a:extLst>
          </p:cNvPr>
          <p:cNvSpPr txBox="1"/>
          <p:nvPr/>
        </p:nvSpPr>
        <p:spPr>
          <a:xfrm>
            <a:off x="7791876" y="4333875"/>
            <a:ext cx="1644509" cy="523220"/>
          </a:xfrm>
          <a:prstGeom prst="rect">
            <a:avLst/>
          </a:prstGeom>
          <a:noFill/>
        </p:spPr>
        <p:txBody>
          <a:bodyPr wrap="square" rtlCol="0">
            <a:spAutoFit/>
          </a:bodyPr>
          <a:lstStyle/>
          <a:p>
            <a:r>
              <a:rPr lang="en-US" sz="1400" b="1" dirty="0"/>
              <a:t>Reinforced Polypropylene </a:t>
            </a:r>
          </a:p>
        </p:txBody>
      </p:sp>
      <p:cxnSp>
        <p:nvCxnSpPr>
          <p:cNvPr id="17" name="Straight Arrow Connector 16">
            <a:extLst>
              <a:ext uri="{FF2B5EF4-FFF2-40B4-BE49-F238E27FC236}">
                <a16:creationId xmlns:a16="http://schemas.microsoft.com/office/drawing/2014/main" id="{A9726E9E-FB0E-4CAC-82EF-70904CDC22EE}"/>
              </a:ext>
            </a:extLst>
          </p:cNvPr>
          <p:cNvCxnSpPr/>
          <p:nvPr/>
        </p:nvCxnSpPr>
        <p:spPr>
          <a:xfrm flipV="1">
            <a:off x="8924925" y="3619500"/>
            <a:ext cx="1905000" cy="97598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9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B856-FB7B-484C-B84B-3F94AEBDE36B}"/>
              </a:ext>
            </a:extLst>
          </p:cNvPr>
          <p:cNvSpPr>
            <a:spLocks noGrp="1"/>
          </p:cNvSpPr>
          <p:nvPr>
            <p:ph type="title"/>
          </p:nvPr>
        </p:nvSpPr>
        <p:spPr/>
        <p:txBody>
          <a:bodyPr/>
          <a:lstStyle/>
          <a:p>
            <a:r>
              <a:rPr lang="en-US" b="1" u="sng" dirty="0"/>
              <a:t>Grounding Rods</a:t>
            </a:r>
            <a:br>
              <a:rPr lang="en-US" dirty="0"/>
            </a:br>
            <a:endParaRPr lang="en-US" dirty="0"/>
          </a:p>
        </p:txBody>
      </p:sp>
      <p:pic>
        <p:nvPicPr>
          <p:cNvPr id="14" name="Picture 13">
            <a:extLst>
              <a:ext uri="{FF2B5EF4-FFF2-40B4-BE49-F238E27FC236}">
                <a16:creationId xmlns:a16="http://schemas.microsoft.com/office/drawing/2014/main" id="{A300ED68-99B0-45ED-972E-411E7AF3F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36" y="2434725"/>
            <a:ext cx="4167963" cy="4711611"/>
          </a:xfrm>
          <a:prstGeom prst="rect">
            <a:avLst/>
          </a:prstGeom>
        </p:spPr>
      </p:pic>
      <p:sp>
        <p:nvSpPr>
          <p:cNvPr id="16" name="TextBox 15">
            <a:extLst>
              <a:ext uri="{FF2B5EF4-FFF2-40B4-BE49-F238E27FC236}">
                <a16:creationId xmlns:a16="http://schemas.microsoft.com/office/drawing/2014/main" id="{35C8D66E-3138-48DB-AFDE-ED3BF50D8FE8}"/>
              </a:ext>
            </a:extLst>
          </p:cNvPr>
          <p:cNvSpPr txBox="1"/>
          <p:nvPr/>
        </p:nvSpPr>
        <p:spPr>
          <a:xfrm>
            <a:off x="191386" y="2126512"/>
            <a:ext cx="5624623" cy="1615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4’ long and ½’’ in diameter</a:t>
            </a:r>
          </a:p>
          <a:p>
            <a:pPr marL="285750" indent="-285750">
              <a:lnSpc>
                <a:spcPct val="150000"/>
              </a:lnSpc>
              <a:buFont typeface="Arial" panose="020B0604020202020204" pitchFamily="34" charset="0"/>
              <a:buChar char="•"/>
            </a:pPr>
            <a:r>
              <a:rPr lang="en-US" dirty="0"/>
              <a:t>Moist ground</a:t>
            </a:r>
          </a:p>
          <a:p>
            <a:pPr marL="285750" indent="-285750">
              <a:lnSpc>
                <a:spcPct val="150000"/>
              </a:lnSpc>
              <a:buFont typeface="Arial" panose="020B0604020202020204" pitchFamily="34" charset="0"/>
              <a:buChar char="•"/>
            </a:pPr>
            <a:r>
              <a:rPr lang="en-US" dirty="0"/>
              <a:t>The better the ground, the better the shock</a:t>
            </a: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25D40ECC-3EC6-4E9A-828C-0370DA7D1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2318">
            <a:off x="7314653" y="-41439"/>
            <a:ext cx="4332488" cy="4106445"/>
          </a:xfrm>
          <a:prstGeom prst="rect">
            <a:avLst/>
          </a:prstGeom>
        </p:spPr>
      </p:pic>
      <p:pic>
        <p:nvPicPr>
          <p:cNvPr id="17" name="Picture 16">
            <a:extLst>
              <a:ext uri="{FF2B5EF4-FFF2-40B4-BE49-F238E27FC236}">
                <a16:creationId xmlns:a16="http://schemas.microsoft.com/office/drawing/2014/main" id="{93B131B8-5C06-466F-92CE-1B065A1FAB87}"/>
              </a:ext>
            </a:extLst>
          </p:cNvPr>
          <p:cNvPicPr>
            <a:picLocks noChangeAspect="1"/>
          </p:cNvPicPr>
          <p:nvPr/>
        </p:nvPicPr>
        <p:blipFill>
          <a:blip r:embed="rId5"/>
          <a:stretch>
            <a:fillRect/>
          </a:stretch>
        </p:blipFill>
        <p:spPr>
          <a:xfrm>
            <a:off x="5429695" y="99998"/>
            <a:ext cx="4610100" cy="1571625"/>
          </a:xfrm>
          <a:prstGeom prst="rect">
            <a:avLst/>
          </a:prstGeom>
        </p:spPr>
      </p:pic>
      <p:sp>
        <p:nvSpPr>
          <p:cNvPr id="15" name="Rectangle 14">
            <a:extLst>
              <a:ext uri="{FF2B5EF4-FFF2-40B4-BE49-F238E27FC236}">
                <a16:creationId xmlns:a16="http://schemas.microsoft.com/office/drawing/2014/main" id="{42CCD13B-C007-435C-83EA-80274A09EC5A}"/>
              </a:ext>
            </a:extLst>
          </p:cNvPr>
          <p:cNvSpPr/>
          <p:nvPr/>
        </p:nvSpPr>
        <p:spPr>
          <a:xfrm>
            <a:off x="473480" y="1452583"/>
            <a:ext cx="6096000" cy="646331"/>
          </a:xfrm>
          <a:prstGeom prst="rect">
            <a:avLst/>
          </a:prstGeom>
        </p:spPr>
        <p:txBody>
          <a:bodyPr>
            <a:spAutoFit/>
          </a:bodyPr>
          <a:lstStyle/>
          <a:p>
            <a:r>
              <a:rPr lang="en-US" b="1" dirty="0"/>
              <a:t>Over 90% of problems with electrifying fences is attributed to insufficient grounding</a:t>
            </a:r>
            <a:endParaRPr lang="en-US" dirty="0"/>
          </a:p>
        </p:txBody>
      </p:sp>
      <p:pic>
        <p:nvPicPr>
          <p:cNvPr id="10" name="Content Placeholder 9">
            <a:extLst>
              <a:ext uri="{FF2B5EF4-FFF2-40B4-BE49-F238E27FC236}">
                <a16:creationId xmlns:a16="http://schemas.microsoft.com/office/drawing/2014/main" id="{85D3FA91-B828-4D15-90BE-00E9E18E4D60}"/>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211801" y="3416189"/>
            <a:ext cx="6858000" cy="3067050"/>
          </a:xfrm>
        </p:spPr>
      </p:pic>
      <p:pic>
        <p:nvPicPr>
          <p:cNvPr id="4" name="Picture 3">
            <a:extLst>
              <a:ext uri="{FF2B5EF4-FFF2-40B4-BE49-F238E27FC236}">
                <a16:creationId xmlns:a16="http://schemas.microsoft.com/office/drawing/2014/main" id="{F2DBE61A-6EAC-4A4D-A4B0-DEF56DA1FB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9695" y="692453"/>
            <a:ext cx="4222847" cy="703808"/>
          </a:xfrm>
          <a:prstGeom prst="rect">
            <a:avLst/>
          </a:prstGeom>
        </p:spPr>
      </p:pic>
    </p:spTree>
    <p:extLst>
      <p:ext uri="{BB962C8B-B14F-4D97-AF65-F5344CB8AC3E}">
        <p14:creationId xmlns:p14="http://schemas.microsoft.com/office/powerpoint/2010/main" val="78352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E74B9E-4025-4E57-8B26-0408C1F0A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472" y="1366929"/>
            <a:ext cx="4621692" cy="3119642"/>
          </a:xfrm>
          <a:prstGeom prst="rect">
            <a:avLst/>
          </a:prstGeom>
        </p:spPr>
      </p:pic>
      <p:pic>
        <p:nvPicPr>
          <p:cNvPr id="9" name="Picture 8">
            <a:extLst>
              <a:ext uri="{FF2B5EF4-FFF2-40B4-BE49-F238E27FC236}">
                <a16:creationId xmlns:a16="http://schemas.microsoft.com/office/drawing/2014/main" id="{CF8D5AD2-8CA9-438D-8096-F46A47E3F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676" y="4647711"/>
            <a:ext cx="3566371" cy="2123180"/>
          </a:xfrm>
          <a:prstGeom prst="rect">
            <a:avLst/>
          </a:prstGeom>
        </p:spPr>
      </p:pic>
      <p:pic>
        <p:nvPicPr>
          <p:cNvPr id="13" name="Picture 12">
            <a:extLst>
              <a:ext uri="{FF2B5EF4-FFF2-40B4-BE49-F238E27FC236}">
                <a16:creationId xmlns:a16="http://schemas.microsoft.com/office/drawing/2014/main" id="{F132EF91-FCBD-4502-A9D8-5D09290A4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98" y="4823897"/>
            <a:ext cx="4079998" cy="1800299"/>
          </a:xfrm>
          <a:prstGeom prst="rect">
            <a:avLst/>
          </a:prstGeom>
        </p:spPr>
      </p:pic>
      <p:pic>
        <p:nvPicPr>
          <p:cNvPr id="17" name="Picture 16">
            <a:extLst>
              <a:ext uri="{FF2B5EF4-FFF2-40B4-BE49-F238E27FC236}">
                <a16:creationId xmlns:a16="http://schemas.microsoft.com/office/drawing/2014/main" id="{7D40CA02-A7F6-4987-9184-20C2A3053E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846" y="1148699"/>
            <a:ext cx="2831096" cy="2831096"/>
          </a:xfrm>
          <a:prstGeom prst="rect">
            <a:avLst/>
          </a:prstGeom>
        </p:spPr>
      </p:pic>
      <p:sp>
        <p:nvSpPr>
          <p:cNvPr id="2" name="Title 1">
            <a:extLst>
              <a:ext uri="{FF2B5EF4-FFF2-40B4-BE49-F238E27FC236}">
                <a16:creationId xmlns:a16="http://schemas.microsoft.com/office/drawing/2014/main" id="{4C2191DB-87BE-4958-B865-2B8813C7F0CC}"/>
              </a:ext>
            </a:extLst>
          </p:cNvPr>
          <p:cNvSpPr>
            <a:spLocks noGrp="1"/>
          </p:cNvSpPr>
          <p:nvPr>
            <p:ph type="title"/>
          </p:nvPr>
        </p:nvSpPr>
        <p:spPr/>
        <p:txBody>
          <a:bodyPr/>
          <a:lstStyle/>
          <a:p>
            <a:r>
              <a:rPr lang="en-US" b="1" u="sng" dirty="0"/>
              <a:t>Insulators and Gate Handles</a:t>
            </a:r>
            <a:br>
              <a:rPr lang="en-US" u="sng" dirty="0"/>
            </a:br>
            <a:endParaRPr lang="en-US" u="sng" dirty="0"/>
          </a:p>
        </p:txBody>
      </p:sp>
      <p:pic>
        <p:nvPicPr>
          <p:cNvPr id="5" name="Content Placeholder 4">
            <a:extLst>
              <a:ext uri="{FF2B5EF4-FFF2-40B4-BE49-F238E27FC236}">
                <a16:creationId xmlns:a16="http://schemas.microsoft.com/office/drawing/2014/main" id="{7FCE5A89-3CFC-48E4-A7B3-5FBE9606B355}"/>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1717" r="14524"/>
          <a:stretch/>
        </p:blipFill>
        <p:spPr>
          <a:xfrm>
            <a:off x="7646766" y="0"/>
            <a:ext cx="4545234" cy="5226207"/>
          </a:xfrm>
        </p:spPr>
      </p:pic>
      <p:pic>
        <p:nvPicPr>
          <p:cNvPr id="11" name="Picture 10">
            <a:extLst>
              <a:ext uri="{FF2B5EF4-FFF2-40B4-BE49-F238E27FC236}">
                <a16:creationId xmlns:a16="http://schemas.microsoft.com/office/drawing/2014/main" id="{820C8451-1879-43C1-9391-36A7674D6D21}"/>
              </a:ext>
            </a:extLst>
          </p:cNvPr>
          <p:cNvPicPr>
            <a:picLocks noChangeAspect="1"/>
          </p:cNvPicPr>
          <p:nvPr/>
        </p:nvPicPr>
        <p:blipFill rotWithShape="1">
          <a:blip r:embed="rId8">
            <a:extLst>
              <a:ext uri="{28A0092B-C50C-407E-A947-70E740481C1C}">
                <a14:useLocalDpi xmlns:a14="http://schemas.microsoft.com/office/drawing/2010/main" val="0"/>
              </a:ext>
            </a:extLst>
          </a:blip>
          <a:srcRect l="7585" t="33235" r="8799" b="33200"/>
          <a:stretch/>
        </p:blipFill>
        <p:spPr>
          <a:xfrm>
            <a:off x="153254" y="3979795"/>
            <a:ext cx="2595626" cy="1013552"/>
          </a:xfrm>
          <a:prstGeom prst="rect">
            <a:avLst/>
          </a:prstGeom>
        </p:spPr>
      </p:pic>
    </p:spTree>
    <p:extLst>
      <p:ext uri="{BB962C8B-B14F-4D97-AF65-F5344CB8AC3E}">
        <p14:creationId xmlns:p14="http://schemas.microsoft.com/office/powerpoint/2010/main" val="163554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grass, outdoor, tree, fence&#10;&#10;Description automatically generated">
            <a:extLst>
              <a:ext uri="{FF2B5EF4-FFF2-40B4-BE49-F238E27FC236}">
                <a16:creationId xmlns:a16="http://schemas.microsoft.com/office/drawing/2014/main" id="{DB860539-D0BF-4585-9711-3BA84493D9BE}"/>
              </a:ext>
            </a:extLst>
          </p:cNvPr>
          <p:cNvPicPr>
            <a:picLocks noChangeAspect="1"/>
          </p:cNvPicPr>
          <p:nvPr/>
        </p:nvPicPr>
        <p:blipFill rotWithShape="1">
          <a:blip r:embed="rId3">
            <a:extLst>
              <a:ext uri="{28A0092B-C50C-407E-A947-70E740481C1C}">
                <a14:useLocalDpi xmlns:a14="http://schemas.microsoft.com/office/drawing/2010/main" val="0"/>
              </a:ext>
            </a:extLst>
          </a:blip>
          <a:srcRect t="12989" r="-2" b="14253"/>
          <a:stretch/>
        </p:blipFill>
        <p:spPr>
          <a:xfrm>
            <a:off x="4493436"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3" name="Picture 2" descr="A small plane parked on the side of a dirt field&#10;&#10;Description automatically generated">
            <a:extLst>
              <a:ext uri="{FF2B5EF4-FFF2-40B4-BE49-F238E27FC236}">
                <a16:creationId xmlns:a16="http://schemas.microsoft.com/office/drawing/2014/main" id="{AF99DF41-EC5F-4E89-9A0E-9ECA55596DCD}"/>
              </a:ext>
            </a:extLst>
          </p:cNvPr>
          <p:cNvPicPr>
            <a:picLocks noChangeAspect="1"/>
          </p:cNvPicPr>
          <p:nvPr/>
        </p:nvPicPr>
        <p:blipFill rotWithShape="1">
          <a:blip r:embed="rId4">
            <a:extLst>
              <a:ext uri="{28A0092B-C50C-407E-A947-70E740481C1C}">
                <a14:useLocalDpi xmlns:a14="http://schemas.microsoft.com/office/drawing/2010/main" val="0"/>
              </a:ext>
            </a:extLst>
          </a:blip>
          <a:srcRect t="10996" b="10980"/>
          <a:stretch/>
        </p:blipFill>
        <p:spPr>
          <a:xfrm>
            <a:off x="20" y="10"/>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8" name="Picture 7" descr="A picture containing grass, outdoor, fence, building&#10;&#10;Description automatically generated">
            <a:extLst>
              <a:ext uri="{FF2B5EF4-FFF2-40B4-BE49-F238E27FC236}">
                <a16:creationId xmlns:a16="http://schemas.microsoft.com/office/drawing/2014/main" id="{B4C91591-35F9-41A8-BA77-D8CAB752F808}"/>
              </a:ext>
            </a:extLst>
          </p:cNvPr>
          <p:cNvPicPr>
            <a:picLocks noChangeAspect="1"/>
          </p:cNvPicPr>
          <p:nvPr/>
        </p:nvPicPr>
        <p:blipFill rotWithShape="1">
          <a:blip r:embed="rId5">
            <a:extLst>
              <a:ext uri="{28A0092B-C50C-407E-A947-70E740481C1C}">
                <a14:useLocalDpi xmlns:a14="http://schemas.microsoft.com/office/drawing/2010/main" val="0"/>
              </a:ext>
            </a:extLst>
          </a:blip>
          <a:srcRect t="5759" r="2" b="17858"/>
          <a:stretch/>
        </p:blipFill>
        <p:spPr>
          <a:xfrm>
            <a:off x="6350089"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2" name="Picture 11" descr="A tent in a field&#10;&#10;Description automatically generated">
            <a:extLst>
              <a:ext uri="{FF2B5EF4-FFF2-40B4-BE49-F238E27FC236}">
                <a16:creationId xmlns:a16="http://schemas.microsoft.com/office/drawing/2014/main" id="{B9C0F9DC-1F8D-49AE-B050-BA3CA9298457}"/>
              </a:ext>
            </a:extLst>
          </p:cNvPr>
          <p:cNvPicPr>
            <a:picLocks noChangeAspect="1"/>
          </p:cNvPicPr>
          <p:nvPr/>
        </p:nvPicPr>
        <p:blipFill rotWithShape="1">
          <a:blip r:embed="rId6">
            <a:extLst>
              <a:ext uri="{28A0092B-C50C-407E-A947-70E740481C1C}">
                <a14:useLocalDpi xmlns:a14="http://schemas.microsoft.com/office/drawing/2010/main" val="0"/>
              </a:ext>
            </a:extLst>
          </a:blip>
          <a:srcRect t="23059" r="-2" b="-2"/>
          <a:stretch/>
        </p:blipFill>
        <p:spPr>
          <a:xfrm>
            <a:off x="20" y="3511295"/>
            <a:ext cx="769854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41613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A7BC81-8378-4A79-B4AC-73D6B87FCD26}"/>
              </a:ext>
            </a:extLst>
          </p:cNvPr>
          <p:cNvPicPr>
            <a:picLocks noChangeAspect="1"/>
          </p:cNvPicPr>
          <p:nvPr/>
        </p:nvPicPr>
        <p:blipFill rotWithShape="1">
          <a:blip r:embed="rId3">
            <a:extLst>
              <a:ext uri="{28A0092B-C50C-407E-A947-70E740481C1C}">
                <a14:useLocalDpi xmlns:a14="http://schemas.microsoft.com/office/drawing/2010/main" val="0"/>
              </a:ext>
            </a:extLst>
          </a:blip>
          <a:srcRect l="22469" t="-3040" r="22883" b="2"/>
          <a:stretch/>
        </p:blipFill>
        <p:spPr>
          <a:xfrm>
            <a:off x="0" y="2313542"/>
            <a:ext cx="2225408" cy="4196091"/>
          </a:xfrm>
          <a:prstGeom prst="rect">
            <a:avLst/>
          </a:prstGeom>
        </p:spPr>
      </p:pic>
      <p:sp>
        <p:nvSpPr>
          <p:cNvPr id="2" name="Title 1">
            <a:extLst>
              <a:ext uri="{FF2B5EF4-FFF2-40B4-BE49-F238E27FC236}">
                <a16:creationId xmlns:a16="http://schemas.microsoft.com/office/drawing/2014/main" id="{44806452-C0AF-4E70-A3F5-0F7F893C7BD4}"/>
              </a:ext>
            </a:extLst>
          </p:cNvPr>
          <p:cNvSpPr>
            <a:spLocks noGrp="1"/>
          </p:cNvSpPr>
          <p:nvPr>
            <p:ph type="title"/>
          </p:nvPr>
        </p:nvSpPr>
        <p:spPr>
          <a:xfrm>
            <a:off x="269358" y="81296"/>
            <a:ext cx="10515600" cy="1325563"/>
          </a:xfrm>
        </p:spPr>
        <p:txBody>
          <a:bodyPr>
            <a:normAutofit/>
          </a:bodyPr>
          <a:lstStyle/>
          <a:p>
            <a:r>
              <a:rPr lang="en-US" sz="6000" b="1" u="sng" dirty="0"/>
              <a:t>Tester</a:t>
            </a:r>
          </a:p>
        </p:txBody>
      </p:sp>
      <p:pic>
        <p:nvPicPr>
          <p:cNvPr id="5" name="Content Placeholder 4">
            <a:extLst>
              <a:ext uri="{FF2B5EF4-FFF2-40B4-BE49-F238E27FC236}">
                <a16:creationId xmlns:a16="http://schemas.microsoft.com/office/drawing/2014/main" id="{34F7AD89-53B3-45C7-97BE-C524A098643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55094" y="2405968"/>
            <a:ext cx="2797288" cy="4351338"/>
          </a:xfrm>
        </p:spPr>
      </p:pic>
      <p:pic>
        <p:nvPicPr>
          <p:cNvPr id="9" name="Picture 8">
            <a:extLst>
              <a:ext uri="{FF2B5EF4-FFF2-40B4-BE49-F238E27FC236}">
                <a16:creationId xmlns:a16="http://schemas.microsoft.com/office/drawing/2014/main" id="{480335F4-5534-4C76-B01E-A1EF62EDD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659" y="903383"/>
            <a:ext cx="5332416" cy="5332416"/>
          </a:xfrm>
          <a:prstGeom prst="rect">
            <a:avLst/>
          </a:prstGeom>
        </p:spPr>
      </p:pic>
      <p:sp>
        <p:nvSpPr>
          <p:cNvPr id="10" name="TextBox 9">
            <a:extLst>
              <a:ext uri="{FF2B5EF4-FFF2-40B4-BE49-F238E27FC236}">
                <a16:creationId xmlns:a16="http://schemas.microsoft.com/office/drawing/2014/main" id="{595155F8-94F0-4AB9-A95D-0CAC5D598E65}"/>
              </a:ext>
            </a:extLst>
          </p:cNvPr>
          <p:cNvSpPr txBox="1"/>
          <p:nvPr/>
        </p:nvSpPr>
        <p:spPr>
          <a:xfrm>
            <a:off x="838200" y="1514033"/>
            <a:ext cx="5443869" cy="923330"/>
          </a:xfrm>
          <a:prstGeom prst="rect">
            <a:avLst/>
          </a:prstGeom>
          <a:noFill/>
        </p:spPr>
        <p:txBody>
          <a:bodyPr wrap="square" rtlCol="0">
            <a:spAutoFit/>
          </a:bodyPr>
          <a:lstStyle/>
          <a:p>
            <a:r>
              <a:rPr lang="en-US" i="1" dirty="0"/>
              <a:t>Maintenance requires testing your fence on all wires after installation and through its uses period to insure functionality .</a:t>
            </a:r>
          </a:p>
        </p:txBody>
      </p:sp>
    </p:spTree>
    <p:extLst>
      <p:ext uri="{BB962C8B-B14F-4D97-AF65-F5344CB8AC3E}">
        <p14:creationId xmlns:p14="http://schemas.microsoft.com/office/powerpoint/2010/main" val="144699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100000">
              <a:schemeClr val="tx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BE8A-E27D-4F84-8A12-CCC5C6161112}"/>
              </a:ext>
            </a:extLst>
          </p:cNvPr>
          <p:cNvSpPr>
            <a:spLocks noGrp="1"/>
          </p:cNvSpPr>
          <p:nvPr>
            <p:ph type="title"/>
          </p:nvPr>
        </p:nvSpPr>
        <p:spPr/>
        <p:txBody>
          <a:bodyPr>
            <a:normAutofit fontScale="90000"/>
          </a:bodyPr>
          <a:lstStyle/>
          <a:p>
            <a:r>
              <a:rPr lang="en-US" dirty="0"/>
              <a:t>Common Questions about Electric Fencing</a:t>
            </a:r>
          </a:p>
        </p:txBody>
      </p:sp>
      <p:sp>
        <p:nvSpPr>
          <p:cNvPr id="3" name="Content Placeholder 2">
            <a:extLst>
              <a:ext uri="{FF2B5EF4-FFF2-40B4-BE49-F238E27FC236}">
                <a16:creationId xmlns:a16="http://schemas.microsoft.com/office/drawing/2014/main" id="{9E27BCB8-7724-4F4F-8C85-6A0F6F804A8B}"/>
              </a:ext>
            </a:extLst>
          </p:cNvPr>
          <p:cNvSpPr>
            <a:spLocks noGrp="1"/>
          </p:cNvSpPr>
          <p:nvPr>
            <p:ph idx="1"/>
          </p:nvPr>
        </p:nvSpPr>
        <p:spPr/>
        <p:txBody>
          <a:bodyPr/>
          <a:lstStyle/>
          <a:p>
            <a:pPr marL="0" indent="0">
              <a:buNone/>
            </a:pPr>
            <a:r>
              <a:rPr lang="en-US" dirty="0"/>
              <a:t> Are electric fences a fire hazard?</a:t>
            </a:r>
          </a:p>
          <a:p>
            <a:endParaRPr lang="en-US" dirty="0"/>
          </a:p>
          <a:p>
            <a:pPr marL="0" indent="0">
              <a:buNone/>
            </a:pPr>
            <a:r>
              <a:rPr lang="en-US" dirty="0"/>
              <a:t>	No, While energizers used to have a fire hazard risk, modern energizers do not have this same risk. Short pulses and low amperage have improved the safety when it comes to starting fires.</a:t>
            </a:r>
          </a:p>
        </p:txBody>
      </p:sp>
    </p:spTree>
    <p:extLst>
      <p:ext uri="{BB962C8B-B14F-4D97-AF65-F5344CB8AC3E}">
        <p14:creationId xmlns:p14="http://schemas.microsoft.com/office/powerpoint/2010/main" val="6690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100000">
              <a:schemeClr val="tx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D990-5FF7-4F6C-BD71-FFC77C2E4CB6}"/>
              </a:ext>
            </a:extLst>
          </p:cNvPr>
          <p:cNvSpPr>
            <a:spLocks noGrp="1"/>
          </p:cNvSpPr>
          <p:nvPr>
            <p:ph type="title"/>
          </p:nvPr>
        </p:nvSpPr>
        <p:spPr/>
        <p:txBody>
          <a:bodyPr>
            <a:normAutofit fontScale="90000"/>
          </a:bodyPr>
          <a:lstStyle/>
          <a:p>
            <a:r>
              <a:rPr lang="en-US" dirty="0"/>
              <a:t>Common Questions about Electric Fencing</a:t>
            </a:r>
          </a:p>
        </p:txBody>
      </p:sp>
      <p:sp>
        <p:nvSpPr>
          <p:cNvPr id="3" name="Content Placeholder 2">
            <a:extLst>
              <a:ext uri="{FF2B5EF4-FFF2-40B4-BE49-F238E27FC236}">
                <a16:creationId xmlns:a16="http://schemas.microsoft.com/office/drawing/2014/main" id="{16285570-FCF7-4529-A0AB-D8DCFAF17996}"/>
              </a:ext>
            </a:extLst>
          </p:cNvPr>
          <p:cNvSpPr>
            <a:spLocks noGrp="1"/>
          </p:cNvSpPr>
          <p:nvPr>
            <p:ph idx="1"/>
          </p:nvPr>
        </p:nvSpPr>
        <p:spPr/>
        <p:txBody>
          <a:bodyPr/>
          <a:lstStyle/>
          <a:p>
            <a:pPr marL="0" indent="0">
              <a:buNone/>
            </a:pPr>
            <a:r>
              <a:rPr lang="en-US" dirty="0"/>
              <a:t>Are electric fences safe for people and animals?</a:t>
            </a:r>
          </a:p>
          <a:p>
            <a:endParaRPr lang="en-US" dirty="0"/>
          </a:p>
          <a:p>
            <a:pPr marL="0" indent="0">
              <a:buNone/>
            </a:pPr>
            <a:r>
              <a:rPr lang="en-US" dirty="0"/>
              <a:t>	Yes, because electricity pulsates rather than flow constantly and the energizer provides a shock at low impedance and low amperage, you cannot get “stuck” to the wire. </a:t>
            </a:r>
          </a:p>
        </p:txBody>
      </p:sp>
    </p:spTree>
    <p:extLst>
      <p:ext uri="{BB962C8B-B14F-4D97-AF65-F5344CB8AC3E}">
        <p14:creationId xmlns:p14="http://schemas.microsoft.com/office/powerpoint/2010/main" val="5906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100000">
              <a:schemeClr val="tx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13F5-A622-4ABC-B6A9-6EDCF1381DA7}"/>
              </a:ext>
            </a:extLst>
          </p:cNvPr>
          <p:cNvSpPr>
            <a:spLocks noGrp="1"/>
          </p:cNvSpPr>
          <p:nvPr>
            <p:ph type="title"/>
          </p:nvPr>
        </p:nvSpPr>
        <p:spPr/>
        <p:txBody>
          <a:bodyPr>
            <a:normAutofit fontScale="90000"/>
          </a:bodyPr>
          <a:lstStyle/>
          <a:p>
            <a:r>
              <a:rPr lang="en-US" dirty="0"/>
              <a:t>Common Questions about Electric Fencing</a:t>
            </a:r>
          </a:p>
        </p:txBody>
      </p:sp>
      <p:sp>
        <p:nvSpPr>
          <p:cNvPr id="3" name="Content Placeholder 2">
            <a:extLst>
              <a:ext uri="{FF2B5EF4-FFF2-40B4-BE49-F238E27FC236}">
                <a16:creationId xmlns:a16="http://schemas.microsoft.com/office/drawing/2014/main" id="{1D29A6B3-737A-4A91-9F67-7796BAB4E862}"/>
              </a:ext>
            </a:extLst>
          </p:cNvPr>
          <p:cNvSpPr>
            <a:spLocks noGrp="1"/>
          </p:cNvSpPr>
          <p:nvPr>
            <p:ph idx="1"/>
          </p:nvPr>
        </p:nvSpPr>
        <p:spPr/>
        <p:txBody>
          <a:bodyPr/>
          <a:lstStyle/>
          <a:p>
            <a:pPr marL="0" indent="0">
              <a:buNone/>
            </a:pPr>
            <a:r>
              <a:rPr lang="en-US" dirty="0"/>
              <a:t>Is electric fencing more expensive than a standard barbed wire fence?</a:t>
            </a:r>
          </a:p>
          <a:p>
            <a:pPr marL="0" indent="0">
              <a:buNone/>
            </a:pPr>
            <a:endParaRPr lang="en-US" dirty="0"/>
          </a:p>
          <a:p>
            <a:pPr marL="0" indent="0">
              <a:buNone/>
            </a:pPr>
            <a:r>
              <a:rPr lang="en-US" dirty="0"/>
              <a:t>	No. In fact when comparing costs, a well built 5 strand electric fence versus the same quality and size barbed wire fence, the electric fence will be about 2/3 the cost of the standard barbed wire fence.</a:t>
            </a:r>
          </a:p>
        </p:txBody>
      </p:sp>
    </p:spTree>
    <p:extLst>
      <p:ext uri="{BB962C8B-B14F-4D97-AF65-F5344CB8AC3E}">
        <p14:creationId xmlns:p14="http://schemas.microsoft.com/office/powerpoint/2010/main" val="21729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100000">
              <a:schemeClr val="tx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0CF8-73C8-449F-948E-C495C8A1CFA1}"/>
              </a:ext>
            </a:extLst>
          </p:cNvPr>
          <p:cNvSpPr>
            <a:spLocks noGrp="1"/>
          </p:cNvSpPr>
          <p:nvPr>
            <p:ph type="title"/>
          </p:nvPr>
        </p:nvSpPr>
        <p:spPr/>
        <p:txBody>
          <a:bodyPr>
            <a:normAutofit fontScale="90000"/>
          </a:bodyPr>
          <a:lstStyle/>
          <a:p>
            <a:r>
              <a:rPr lang="en-US" dirty="0"/>
              <a:t>Common Questions about Electric Fencing</a:t>
            </a:r>
          </a:p>
        </p:txBody>
      </p:sp>
      <p:sp>
        <p:nvSpPr>
          <p:cNvPr id="3" name="Content Placeholder 2">
            <a:extLst>
              <a:ext uri="{FF2B5EF4-FFF2-40B4-BE49-F238E27FC236}">
                <a16:creationId xmlns:a16="http://schemas.microsoft.com/office/drawing/2014/main" id="{8DBC6438-E25E-4A82-8D64-2A3CA3067672}"/>
              </a:ext>
            </a:extLst>
          </p:cNvPr>
          <p:cNvSpPr>
            <a:spLocks noGrp="1"/>
          </p:cNvSpPr>
          <p:nvPr>
            <p:ph idx="1"/>
          </p:nvPr>
        </p:nvSpPr>
        <p:spPr/>
        <p:txBody>
          <a:bodyPr/>
          <a:lstStyle/>
          <a:p>
            <a:pPr marL="0" indent="0">
              <a:buNone/>
            </a:pPr>
            <a:r>
              <a:rPr lang="en-US" dirty="0"/>
              <a:t>Will I get shocked by an electric fence if I am wearing rubber boots?</a:t>
            </a:r>
          </a:p>
          <a:p>
            <a:pPr marL="0" indent="0">
              <a:buNone/>
            </a:pPr>
            <a:r>
              <a:rPr lang="en-US" dirty="0"/>
              <a:t>	</a:t>
            </a:r>
          </a:p>
          <a:p>
            <a:pPr marL="0" indent="0">
              <a:buNone/>
            </a:pPr>
            <a:r>
              <a:rPr lang="en-US" dirty="0"/>
              <a:t> 	No, the rubber acts as an insulator keeping the electricity from grounding and therefore not completing the circuit.</a:t>
            </a:r>
          </a:p>
          <a:p>
            <a:pPr marL="0" indent="0">
              <a:buNone/>
            </a:pPr>
            <a:r>
              <a:rPr lang="en-US" dirty="0"/>
              <a:t>	*unless you touch the ground with you hand providing a grounding route for the electricity.</a:t>
            </a:r>
          </a:p>
        </p:txBody>
      </p:sp>
    </p:spTree>
    <p:extLst>
      <p:ext uri="{BB962C8B-B14F-4D97-AF65-F5344CB8AC3E}">
        <p14:creationId xmlns:p14="http://schemas.microsoft.com/office/powerpoint/2010/main" val="42126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100000">
              <a:schemeClr val="tx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A012-4A18-4D45-953F-1F30B0E5CCFE}"/>
              </a:ext>
            </a:extLst>
          </p:cNvPr>
          <p:cNvSpPr>
            <a:spLocks noGrp="1"/>
          </p:cNvSpPr>
          <p:nvPr>
            <p:ph type="title"/>
          </p:nvPr>
        </p:nvSpPr>
        <p:spPr/>
        <p:txBody>
          <a:bodyPr>
            <a:normAutofit fontScale="90000"/>
          </a:bodyPr>
          <a:lstStyle/>
          <a:p>
            <a:r>
              <a:rPr lang="en-US" dirty="0"/>
              <a:t>Common Questions about Electric Fencing</a:t>
            </a:r>
          </a:p>
        </p:txBody>
      </p:sp>
      <p:sp>
        <p:nvSpPr>
          <p:cNvPr id="3" name="Content Placeholder 2">
            <a:extLst>
              <a:ext uri="{FF2B5EF4-FFF2-40B4-BE49-F238E27FC236}">
                <a16:creationId xmlns:a16="http://schemas.microsoft.com/office/drawing/2014/main" id="{D87A6E45-0926-41EF-AB0A-B99B3CE728B7}"/>
              </a:ext>
            </a:extLst>
          </p:cNvPr>
          <p:cNvSpPr>
            <a:spLocks noGrp="1"/>
          </p:cNvSpPr>
          <p:nvPr>
            <p:ph idx="1"/>
          </p:nvPr>
        </p:nvSpPr>
        <p:spPr/>
        <p:txBody>
          <a:bodyPr/>
          <a:lstStyle/>
          <a:p>
            <a:pPr marL="0" indent="0">
              <a:buNone/>
            </a:pPr>
            <a:r>
              <a:rPr lang="en-US" dirty="0"/>
              <a:t>If wood is an insulator, why can I not wrap the wire around the post instead of using a separate insulator. </a:t>
            </a:r>
          </a:p>
          <a:p>
            <a:endParaRPr lang="en-US" dirty="0"/>
          </a:p>
          <a:p>
            <a:pPr marL="457200" lvl="1" indent="0">
              <a:buNone/>
            </a:pPr>
            <a:r>
              <a:rPr lang="en-US" dirty="0"/>
              <a:t>Wood is a good insulator, and this would prove functional until it rains, or the wood gets wet which would the short the whole system.</a:t>
            </a:r>
          </a:p>
        </p:txBody>
      </p:sp>
    </p:spTree>
    <p:extLst>
      <p:ext uri="{BB962C8B-B14F-4D97-AF65-F5344CB8AC3E}">
        <p14:creationId xmlns:p14="http://schemas.microsoft.com/office/powerpoint/2010/main" val="21706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100000">
              <a:schemeClr val="tx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138-D90A-41B1-AE79-8D167421CFCF}"/>
              </a:ext>
            </a:extLst>
          </p:cNvPr>
          <p:cNvSpPr>
            <a:spLocks noGrp="1"/>
          </p:cNvSpPr>
          <p:nvPr>
            <p:ph type="title"/>
          </p:nvPr>
        </p:nvSpPr>
        <p:spPr/>
        <p:txBody>
          <a:bodyPr>
            <a:normAutofit fontScale="90000"/>
          </a:bodyPr>
          <a:lstStyle/>
          <a:p>
            <a:r>
              <a:rPr lang="en-US" dirty="0"/>
              <a:t>Common Questions about Electric Fencing</a:t>
            </a:r>
          </a:p>
        </p:txBody>
      </p:sp>
      <p:sp>
        <p:nvSpPr>
          <p:cNvPr id="3" name="Content Placeholder 2">
            <a:extLst>
              <a:ext uri="{FF2B5EF4-FFF2-40B4-BE49-F238E27FC236}">
                <a16:creationId xmlns:a16="http://schemas.microsoft.com/office/drawing/2014/main" id="{34FEFF27-54EF-4B8A-9515-3DA93BAF89A9}"/>
              </a:ext>
            </a:extLst>
          </p:cNvPr>
          <p:cNvSpPr>
            <a:spLocks noGrp="1"/>
          </p:cNvSpPr>
          <p:nvPr>
            <p:ph idx="1"/>
          </p:nvPr>
        </p:nvSpPr>
        <p:spPr/>
        <p:txBody>
          <a:bodyPr/>
          <a:lstStyle/>
          <a:p>
            <a:pPr marL="0" indent="0">
              <a:buNone/>
            </a:pPr>
            <a:r>
              <a:rPr lang="en-US" dirty="0"/>
              <a:t>If I jump in the air and while I am in the air, I touch the electric fence, will I still get shocked?</a:t>
            </a:r>
          </a:p>
          <a:p>
            <a:endParaRPr lang="en-US" dirty="0"/>
          </a:p>
          <a:p>
            <a:pPr marL="0" indent="0">
              <a:buNone/>
            </a:pPr>
            <a:r>
              <a:rPr lang="en-US" dirty="0"/>
              <a:t>	No, you are not “grounded” and therefore not completing the circuit. This is the same reason that birds can sit on electrified wires and not get shocked.</a:t>
            </a:r>
          </a:p>
        </p:txBody>
      </p:sp>
    </p:spTree>
    <p:extLst>
      <p:ext uri="{BB962C8B-B14F-4D97-AF65-F5344CB8AC3E}">
        <p14:creationId xmlns:p14="http://schemas.microsoft.com/office/powerpoint/2010/main" val="7427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own bear standing in the grass&#10;&#10;Description automatically generated">
            <a:extLst>
              <a:ext uri="{FF2B5EF4-FFF2-40B4-BE49-F238E27FC236}">
                <a16:creationId xmlns:a16="http://schemas.microsoft.com/office/drawing/2014/main" id="{EBA1800E-9570-4D8B-9B5A-56769060AF3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
            <a:ext cx="12191980" cy="6857990"/>
          </a:xfrm>
          <a:prstGeom prst="rect">
            <a:avLst/>
          </a:prstGeom>
          <a:solidFill>
            <a:schemeClr val="tx1">
              <a:lumMod val="50000"/>
              <a:lumOff val="50000"/>
            </a:schemeClr>
          </a:solidFill>
        </p:spPr>
      </p:pic>
      <p:sp>
        <p:nvSpPr>
          <p:cNvPr id="4" name="Rectangle 3">
            <a:extLst>
              <a:ext uri="{FF2B5EF4-FFF2-40B4-BE49-F238E27FC236}">
                <a16:creationId xmlns:a16="http://schemas.microsoft.com/office/drawing/2014/main" id="{67FE3B95-41D2-43C3-A762-BB1EE6F7E769}"/>
              </a:ext>
            </a:extLst>
          </p:cNvPr>
          <p:cNvSpPr/>
          <p:nvPr/>
        </p:nvSpPr>
        <p:spPr>
          <a:xfrm>
            <a:off x="315394" y="549888"/>
            <a:ext cx="4551246" cy="1631216"/>
          </a:xfrm>
          <a:prstGeom prst="rect">
            <a:avLst/>
          </a:prstGeom>
        </p:spPr>
        <p:txBody>
          <a:bodyPr wrap="none">
            <a:spAutoFit/>
          </a:bodyPr>
          <a:lstStyle/>
          <a:p>
            <a:pPr>
              <a:spcBef>
                <a:spcPct val="0"/>
              </a:spcBef>
            </a:pPr>
            <a:endParaRPr lang="en-US" altLang="en-US" sz="2800" b="1" dirty="0">
              <a:solidFill>
                <a:schemeClr val="bg1"/>
              </a:solidFill>
            </a:endParaRPr>
          </a:p>
          <a:p>
            <a:pPr>
              <a:spcBef>
                <a:spcPct val="0"/>
              </a:spcBef>
            </a:pPr>
            <a:r>
              <a:rPr lang="en-US" altLang="en-US" sz="7200" b="1" dirty="0">
                <a:solidFill>
                  <a:schemeClr val="bg1"/>
                </a:solidFill>
              </a:rPr>
              <a:t>Questions?</a:t>
            </a:r>
          </a:p>
        </p:txBody>
      </p:sp>
      <p:sp>
        <p:nvSpPr>
          <p:cNvPr id="2" name="Rectangle 1">
            <a:extLst>
              <a:ext uri="{FF2B5EF4-FFF2-40B4-BE49-F238E27FC236}">
                <a16:creationId xmlns:a16="http://schemas.microsoft.com/office/drawing/2014/main" id="{ADB6D344-08C6-4C84-897C-22EA8897AF85}"/>
              </a:ext>
            </a:extLst>
          </p:cNvPr>
          <p:cNvSpPr/>
          <p:nvPr/>
        </p:nvSpPr>
        <p:spPr>
          <a:xfrm>
            <a:off x="8441160" y="3575280"/>
            <a:ext cx="3594573" cy="769441"/>
          </a:xfrm>
          <a:prstGeom prst="rect">
            <a:avLst/>
          </a:prstGeom>
        </p:spPr>
        <p:txBody>
          <a:bodyPr wrap="square">
            <a:spAutoFit/>
          </a:bodyPr>
          <a:lstStyle/>
          <a:p>
            <a:pPr algn="ctr">
              <a:spcBef>
                <a:spcPct val="0"/>
              </a:spcBef>
            </a:pPr>
            <a:r>
              <a:rPr lang="en-US" altLang="en-US" sz="4400" b="1" dirty="0">
                <a:solidFill>
                  <a:schemeClr val="bg1"/>
                </a:solidFill>
              </a:rPr>
              <a:t>Thank you</a:t>
            </a:r>
          </a:p>
        </p:txBody>
      </p:sp>
      <p:pic>
        <p:nvPicPr>
          <p:cNvPr id="9" name="Picture 4">
            <a:extLst>
              <a:ext uri="{FF2B5EF4-FFF2-40B4-BE49-F238E27FC236}">
                <a16:creationId xmlns:a16="http://schemas.microsoft.com/office/drawing/2014/main" id="{010AFBCD-84AF-4A39-A119-ADAB6C35C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600288" y="149486"/>
            <a:ext cx="3276318" cy="3276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29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47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D0B5AA-20E4-4B70-A428-77CE2728F49B}"/>
              </a:ext>
            </a:extLst>
          </p:cNvPr>
          <p:cNvSpPr>
            <a:spLocks noGrp="1"/>
          </p:cNvSpPr>
          <p:nvPr>
            <p:ph type="title"/>
          </p:nvPr>
        </p:nvSpPr>
        <p:spPr>
          <a:xfrm>
            <a:off x="524256" y="4767072"/>
            <a:ext cx="6594189" cy="1625210"/>
          </a:xfrm>
        </p:spPr>
        <p:txBody>
          <a:bodyPr>
            <a:normAutofit/>
          </a:bodyPr>
          <a:lstStyle/>
          <a:p>
            <a:pPr algn="ctr"/>
            <a:r>
              <a:rPr lang="en-US" b="1" dirty="0">
                <a:solidFill>
                  <a:srgbClr val="FFFFFF"/>
                </a:solidFill>
              </a:rPr>
              <a:t>What Can you use an Electric Fence for??</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B51AB1-F51C-4BFF-99A3-575C297476C7}"/>
              </a:ext>
            </a:extLst>
          </p:cNvPr>
          <p:cNvSpPr>
            <a:spLocks noGrp="1"/>
          </p:cNvSpPr>
          <p:nvPr>
            <p:ph idx="1"/>
          </p:nvPr>
        </p:nvSpPr>
        <p:spPr>
          <a:xfrm>
            <a:off x="8029319" y="917725"/>
            <a:ext cx="3424739" cy="4852362"/>
          </a:xfrm>
        </p:spPr>
        <p:txBody>
          <a:bodyPr numCol="2" anchor="ctr">
            <a:normAutofit fontScale="85000" lnSpcReduction="10000"/>
          </a:bodyPr>
          <a:lstStyle/>
          <a:p>
            <a:r>
              <a:rPr lang="en-US" sz="2000" dirty="0">
                <a:solidFill>
                  <a:srgbClr val="FFFFFF"/>
                </a:solidFill>
              </a:rPr>
              <a:t>Fruit Trees</a:t>
            </a:r>
          </a:p>
          <a:p>
            <a:r>
              <a:rPr lang="en-US" sz="2000" dirty="0">
                <a:solidFill>
                  <a:srgbClr val="FFFFFF"/>
                </a:solidFill>
              </a:rPr>
              <a:t>Chicken Coops</a:t>
            </a:r>
          </a:p>
          <a:p>
            <a:r>
              <a:rPr lang="en-US" sz="2000" dirty="0">
                <a:solidFill>
                  <a:srgbClr val="FFFFFF"/>
                </a:solidFill>
              </a:rPr>
              <a:t>Livestock Pens</a:t>
            </a:r>
          </a:p>
          <a:p>
            <a:r>
              <a:rPr lang="en-US" sz="2000" dirty="0">
                <a:solidFill>
                  <a:srgbClr val="FFFFFF"/>
                </a:solidFill>
              </a:rPr>
              <a:t>Livestock Food</a:t>
            </a:r>
          </a:p>
          <a:p>
            <a:r>
              <a:rPr lang="en-US" sz="2000" dirty="0">
                <a:solidFill>
                  <a:srgbClr val="FFFFFF"/>
                </a:solidFill>
              </a:rPr>
              <a:t>Dog Pens</a:t>
            </a:r>
          </a:p>
          <a:p>
            <a:r>
              <a:rPr lang="en-US" sz="2000" dirty="0">
                <a:solidFill>
                  <a:srgbClr val="FFFFFF"/>
                </a:solidFill>
              </a:rPr>
              <a:t>Compost</a:t>
            </a:r>
          </a:p>
          <a:p>
            <a:r>
              <a:rPr lang="en-US" sz="2000" dirty="0">
                <a:solidFill>
                  <a:srgbClr val="FFFFFF"/>
                </a:solidFill>
              </a:rPr>
              <a:t>Harvested Game</a:t>
            </a:r>
          </a:p>
          <a:p>
            <a:r>
              <a:rPr lang="en-US" sz="2000" dirty="0">
                <a:solidFill>
                  <a:srgbClr val="FFFFFF"/>
                </a:solidFill>
              </a:rPr>
              <a:t>Seasonal Cabins</a:t>
            </a:r>
          </a:p>
          <a:p>
            <a:r>
              <a:rPr lang="en-US" sz="2000" dirty="0">
                <a:solidFill>
                  <a:srgbClr val="FFFFFF"/>
                </a:solidFill>
              </a:rPr>
              <a:t>Back Country Camps</a:t>
            </a:r>
          </a:p>
          <a:p>
            <a:r>
              <a:rPr lang="en-US" sz="2000" dirty="0">
                <a:solidFill>
                  <a:srgbClr val="FFFFFF"/>
                </a:solidFill>
              </a:rPr>
              <a:t>Garbage Containers</a:t>
            </a:r>
          </a:p>
          <a:p>
            <a:r>
              <a:rPr lang="en-US" sz="2000" dirty="0">
                <a:solidFill>
                  <a:srgbClr val="FFFFFF"/>
                </a:solidFill>
              </a:rPr>
              <a:t>Beehives</a:t>
            </a:r>
          </a:p>
          <a:p>
            <a:r>
              <a:rPr lang="en-US" sz="2000" dirty="0">
                <a:solidFill>
                  <a:srgbClr val="FFFFFF"/>
                </a:solidFill>
              </a:rPr>
              <a:t>Outbuildings</a:t>
            </a:r>
          </a:p>
          <a:p>
            <a:r>
              <a:rPr lang="en-US" sz="2000" dirty="0">
                <a:solidFill>
                  <a:srgbClr val="FFFFFF"/>
                </a:solidFill>
              </a:rPr>
              <a:t>Orchards</a:t>
            </a:r>
          </a:p>
          <a:p>
            <a:r>
              <a:rPr lang="en-US" sz="2000" dirty="0">
                <a:solidFill>
                  <a:srgbClr val="FFFFFF"/>
                </a:solidFill>
              </a:rPr>
              <a:t>Birdfeeders</a:t>
            </a:r>
          </a:p>
          <a:p>
            <a:r>
              <a:rPr lang="en-US" sz="2000" dirty="0">
                <a:solidFill>
                  <a:srgbClr val="FFFFFF"/>
                </a:solidFill>
              </a:rPr>
              <a:t>Porches</a:t>
            </a:r>
          </a:p>
          <a:p>
            <a:r>
              <a:rPr lang="en-US" sz="2000" dirty="0">
                <a:solidFill>
                  <a:srgbClr val="FFFFFF"/>
                </a:solidFill>
              </a:rPr>
              <a:t>Sheds</a:t>
            </a:r>
          </a:p>
          <a:p>
            <a:r>
              <a:rPr lang="en-US" sz="2000" dirty="0">
                <a:solidFill>
                  <a:srgbClr val="FFFFFF"/>
                </a:solidFill>
              </a:rPr>
              <a:t>Yurts</a:t>
            </a:r>
          </a:p>
          <a:p>
            <a:r>
              <a:rPr lang="en-US" sz="2000" dirty="0">
                <a:solidFill>
                  <a:srgbClr val="FFFFFF"/>
                </a:solidFill>
              </a:rPr>
              <a:t>Gardens </a:t>
            </a:r>
          </a:p>
          <a:p>
            <a:r>
              <a:rPr lang="en-US" sz="2000" dirty="0">
                <a:solidFill>
                  <a:srgbClr val="FFFFFF"/>
                </a:solidFill>
              </a:rPr>
              <a:t>Outdoor Freezers</a:t>
            </a:r>
          </a:p>
          <a:p>
            <a:r>
              <a:rPr lang="en-US" sz="2000" dirty="0">
                <a:solidFill>
                  <a:srgbClr val="FFFFFF"/>
                </a:solidFill>
              </a:rPr>
              <a:t>Refrigerators</a:t>
            </a:r>
          </a:p>
          <a:p>
            <a:r>
              <a:rPr lang="en-US" sz="2000" dirty="0">
                <a:solidFill>
                  <a:srgbClr val="FFFFFF"/>
                </a:solidFill>
              </a:rPr>
              <a:t>Smokers</a:t>
            </a:r>
          </a:p>
          <a:p>
            <a:r>
              <a:rPr lang="en-US" sz="2000" dirty="0">
                <a:solidFill>
                  <a:srgbClr val="FFFFFF"/>
                </a:solidFill>
              </a:rPr>
              <a:t>Airplanes</a:t>
            </a:r>
          </a:p>
          <a:p>
            <a:endParaRPr lang="en-US" sz="2000" dirty="0">
              <a:solidFill>
                <a:srgbClr val="FFFFFF"/>
              </a:solidFill>
            </a:endParaRPr>
          </a:p>
          <a:p>
            <a:pPr marL="0" indent="0">
              <a:buNone/>
            </a:pPr>
            <a:endParaRPr lang="en-US" sz="2000" dirty="0">
              <a:solidFill>
                <a:srgbClr val="FFFFFF"/>
              </a:solidFill>
            </a:endParaRPr>
          </a:p>
          <a:p>
            <a:endParaRPr lang="en-US" sz="1600" dirty="0">
              <a:solidFill>
                <a:srgbClr val="FFFFFF"/>
              </a:solidFill>
            </a:endParaRPr>
          </a:p>
        </p:txBody>
      </p:sp>
      <p:pic>
        <p:nvPicPr>
          <p:cNvPr id="5" name="Picture 4">
            <a:extLst>
              <a:ext uri="{FF2B5EF4-FFF2-40B4-BE49-F238E27FC236}">
                <a16:creationId xmlns:a16="http://schemas.microsoft.com/office/drawing/2014/main" id="{F84E692E-0F2F-42D2-9FAE-9C7C7147A534}"/>
              </a:ext>
            </a:extLst>
          </p:cNvPr>
          <p:cNvPicPr>
            <a:picLocks noChangeAspect="1"/>
          </p:cNvPicPr>
          <p:nvPr/>
        </p:nvPicPr>
        <p:blipFill rotWithShape="1">
          <a:blip r:embed="rId3">
            <a:extLst>
              <a:ext uri="{28A0092B-C50C-407E-A947-70E740481C1C}">
                <a14:useLocalDpi xmlns:a14="http://schemas.microsoft.com/office/drawing/2010/main" val="0"/>
              </a:ext>
            </a:extLst>
          </a:blip>
          <a:srcRect l="3082" t="6794" r="4356" b="6794"/>
          <a:stretch/>
        </p:blipFill>
        <p:spPr>
          <a:xfrm>
            <a:off x="333139" y="314205"/>
            <a:ext cx="7058307" cy="4100046"/>
          </a:xfrm>
          <a:prstGeom prst="rect">
            <a:avLst/>
          </a:prstGeom>
        </p:spPr>
      </p:pic>
    </p:spTree>
    <p:extLst>
      <p:ext uri="{BB962C8B-B14F-4D97-AF65-F5344CB8AC3E}">
        <p14:creationId xmlns:p14="http://schemas.microsoft.com/office/powerpoint/2010/main" val="1162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additive="base">
                                        <p:cTn id="8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 calcmode="lin" valueType="num">
                                      <p:cBhvr additive="base">
                                        <p:cTn id="8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 calcmode="lin" valueType="num">
                                      <p:cBhvr additive="base">
                                        <p:cTn id="9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 calcmode="lin" valueType="num">
                                      <p:cBhvr additive="base">
                                        <p:cTn id="9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 calcmode="lin" valueType="num">
                                      <p:cBhvr additive="base">
                                        <p:cTn id="102"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 calcmode="lin" valueType="num">
                                      <p:cBhvr additive="base">
                                        <p:cTn id="10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 calcmode="lin" valueType="num">
                                      <p:cBhvr additive="base">
                                        <p:cTn id="112"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7C9DCC-CA6A-493A-8513-BFFF70CB0667}"/>
              </a:ext>
            </a:extLst>
          </p:cNvPr>
          <p:cNvPicPr>
            <a:picLocks noChangeAspect="1"/>
          </p:cNvPicPr>
          <p:nvPr/>
        </p:nvPicPr>
        <p:blipFill rotWithShape="1">
          <a:blip r:embed="rId3">
            <a:extLst>
              <a:ext uri="{28A0092B-C50C-407E-A947-70E740481C1C}">
                <a14:useLocalDpi xmlns:a14="http://schemas.microsoft.com/office/drawing/2010/main" val="0"/>
              </a:ext>
            </a:extLst>
          </a:blip>
          <a:srcRect t="6169" r="9091" b="25649"/>
          <a:stretch/>
        </p:blipFill>
        <p:spPr>
          <a:xfrm>
            <a:off x="0" y="10"/>
            <a:ext cx="12192000" cy="6857990"/>
          </a:xfrm>
          <a:prstGeom prst="rect">
            <a:avLst/>
          </a:prstGeom>
        </p:spPr>
      </p:pic>
      <p:sp>
        <p:nvSpPr>
          <p:cNvPr id="29" name="Freeform: Shape 2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D0B5AA-20E4-4B70-A428-77CE2728F49B}"/>
              </a:ext>
            </a:extLst>
          </p:cNvPr>
          <p:cNvSpPr>
            <a:spLocks noGrp="1"/>
          </p:cNvSpPr>
          <p:nvPr>
            <p:ph type="title"/>
          </p:nvPr>
        </p:nvSpPr>
        <p:spPr>
          <a:xfrm>
            <a:off x="687274" y="337521"/>
            <a:ext cx="4062643" cy="1043409"/>
          </a:xfrm>
        </p:spPr>
        <p:txBody>
          <a:bodyPr>
            <a:normAutofit/>
          </a:bodyPr>
          <a:lstStyle/>
          <a:p>
            <a:r>
              <a:rPr lang="en-US" sz="3300" b="1" u="sng" dirty="0"/>
              <a:t>Electric Fences Work!!</a:t>
            </a:r>
          </a:p>
        </p:txBody>
      </p:sp>
      <p:sp>
        <p:nvSpPr>
          <p:cNvPr id="3" name="Content Placeholder 2">
            <a:extLst>
              <a:ext uri="{FF2B5EF4-FFF2-40B4-BE49-F238E27FC236}">
                <a16:creationId xmlns:a16="http://schemas.microsoft.com/office/drawing/2014/main" id="{19B51AB1-F51C-4BFF-99A3-575C297476C7}"/>
              </a:ext>
            </a:extLst>
          </p:cNvPr>
          <p:cNvSpPr>
            <a:spLocks noGrp="1"/>
          </p:cNvSpPr>
          <p:nvPr>
            <p:ph idx="1"/>
          </p:nvPr>
        </p:nvSpPr>
        <p:spPr>
          <a:xfrm>
            <a:off x="165678" y="1380930"/>
            <a:ext cx="5068795" cy="3387013"/>
          </a:xfrm>
        </p:spPr>
        <p:txBody>
          <a:bodyPr numCol="1" anchor="t">
            <a:noAutofit/>
          </a:bodyPr>
          <a:lstStyle/>
          <a:p>
            <a:r>
              <a:rPr lang="en-US" sz="2000" dirty="0"/>
              <a:t>Multiple electrified wires</a:t>
            </a:r>
          </a:p>
          <a:p>
            <a:r>
              <a:rPr lang="en-US" sz="2000" dirty="0"/>
              <a:t>Combination of electrified and ground return wires</a:t>
            </a:r>
          </a:p>
          <a:p>
            <a:r>
              <a:rPr lang="en-US" sz="2000" dirty="0"/>
              <a:t>Combination of electrified wires on the outside of an existing fence</a:t>
            </a:r>
          </a:p>
          <a:p>
            <a:r>
              <a:rPr lang="en-US" sz="2000" dirty="0"/>
              <a:t>OR prefabricated electrified netting</a:t>
            </a:r>
          </a:p>
          <a:p>
            <a:r>
              <a:rPr lang="en-US" sz="2000" dirty="0"/>
              <a:t>At least 5 strands, 4-5 ft tall and ideally 7,000 Volts</a:t>
            </a:r>
          </a:p>
        </p:txBody>
      </p:sp>
    </p:spTree>
    <p:extLst>
      <p:ext uri="{BB962C8B-B14F-4D97-AF65-F5344CB8AC3E}">
        <p14:creationId xmlns:p14="http://schemas.microsoft.com/office/powerpoint/2010/main" val="5345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5FF8-1136-47D1-BE50-75362F4AA970}"/>
              </a:ext>
            </a:extLst>
          </p:cNvPr>
          <p:cNvSpPr>
            <a:spLocks noGrp="1"/>
          </p:cNvSpPr>
          <p:nvPr>
            <p:ph type="title"/>
          </p:nvPr>
        </p:nvSpPr>
        <p:spPr/>
        <p:txBody>
          <a:bodyPr/>
          <a:lstStyle/>
          <a:p>
            <a:br>
              <a:rPr lang="en-US" dirty="0">
                <a:solidFill>
                  <a:schemeClr val="bg2"/>
                </a:solidFill>
              </a:rPr>
            </a:br>
            <a:r>
              <a:rPr lang="en-US" dirty="0">
                <a:solidFill>
                  <a:schemeClr val="bg2"/>
                </a:solidFill>
              </a:rPr>
              <a:t>A Quick Explanation of Electric Definitions </a:t>
            </a:r>
          </a:p>
        </p:txBody>
      </p:sp>
      <p:sp>
        <p:nvSpPr>
          <p:cNvPr id="3" name="Content Placeholder 2">
            <a:extLst>
              <a:ext uri="{FF2B5EF4-FFF2-40B4-BE49-F238E27FC236}">
                <a16:creationId xmlns:a16="http://schemas.microsoft.com/office/drawing/2014/main" id="{A912B456-D100-4E01-807A-D08E06C3F146}"/>
              </a:ext>
            </a:extLst>
          </p:cNvPr>
          <p:cNvSpPr>
            <a:spLocks noGrp="1"/>
          </p:cNvSpPr>
          <p:nvPr>
            <p:ph idx="1"/>
          </p:nvPr>
        </p:nvSpPr>
        <p:spPr/>
        <p:txBody>
          <a:bodyPr/>
          <a:lstStyle/>
          <a:p>
            <a:r>
              <a:rPr lang="en-US" b="1" i="1" dirty="0">
                <a:solidFill>
                  <a:srgbClr val="C00000"/>
                </a:solidFill>
              </a:rPr>
              <a:t>Joule</a:t>
            </a:r>
            <a:r>
              <a:rPr lang="en-US" dirty="0">
                <a:solidFill>
                  <a:schemeClr val="bg2"/>
                </a:solidFill>
              </a:rPr>
              <a:t>--</a:t>
            </a:r>
            <a:r>
              <a:rPr lang="en-US" sz="2400" dirty="0">
                <a:solidFill>
                  <a:schemeClr val="bg2"/>
                </a:solidFill>
              </a:rPr>
              <a:t>equal to the work done by a force of one newton when its point of application moves one meter in the direction of action of the force, equivalent to one 3600th of a watt-hour.</a:t>
            </a:r>
            <a:endParaRPr lang="en-US" dirty="0">
              <a:solidFill>
                <a:schemeClr val="bg2"/>
              </a:solidFill>
            </a:endParaRPr>
          </a:p>
          <a:p>
            <a:r>
              <a:rPr lang="en-US" b="1" i="1" dirty="0">
                <a:solidFill>
                  <a:srgbClr val="C00000"/>
                </a:solidFill>
              </a:rPr>
              <a:t>Volt</a:t>
            </a:r>
            <a:r>
              <a:rPr lang="en-US" dirty="0">
                <a:solidFill>
                  <a:schemeClr val="bg2"/>
                </a:solidFill>
              </a:rPr>
              <a:t>--</a:t>
            </a:r>
            <a:r>
              <a:rPr lang="en-US" sz="2400" dirty="0">
                <a:solidFill>
                  <a:schemeClr val="bg2"/>
                </a:solidFill>
              </a:rPr>
              <a:t>the difference in electric potential between two places.</a:t>
            </a:r>
          </a:p>
          <a:p>
            <a:pPr marL="914400" lvl="2" indent="0">
              <a:buNone/>
            </a:pPr>
            <a:r>
              <a:rPr lang="en-US" dirty="0">
                <a:solidFill>
                  <a:schemeClr val="bg2"/>
                </a:solidFill>
              </a:rPr>
              <a:t>	1 volt = 1 Joule per coulomb</a:t>
            </a:r>
          </a:p>
          <a:p>
            <a:r>
              <a:rPr lang="en-US" b="1" i="1" dirty="0">
                <a:solidFill>
                  <a:srgbClr val="C00000"/>
                </a:solidFill>
              </a:rPr>
              <a:t>Coulomb</a:t>
            </a:r>
            <a:r>
              <a:rPr lang="en-US" dirty="0">
                <a:solidFill>
                  <a:schemeClr val="bg2"/>
                </a:solidFill>
              </a:rPr>
              <a:t>--</a:t>
            </a:r>
            <a:r>
              <a:rPr lang="en-US" sz="2400" dirty="0">
                <a:solidFill>
                  <a:schemeClr val="bg2"/>
                </a:solidFill>
              </a:rPr>
              <a:t>equal to the quantity of electricity conveyed in one second by a current of one ampere. (One </a:t>
            </a:r>
            <a:r>
              <a:rPr lang="en-US" sz="2400" b="1" dirty="0">
                <a:solidFill>
                  <a:schemeClr val="bg2"/>
                </a:solidFill>
              </a:rPr>
              <a:t>ampere</a:t>
            </a:r>
            <a:r>
              <a:rPr lang="en-US" sz="2400" dirty="0">
                <a:solidFill>
                  <a:schemeClr val="bg2"/>
                </a:solidFill>
              </a:rPr>
              <a:t> is equal to the flow of one </a:t>
            </a:r>
            <a:r>
              <a:rPr lang="en-US" sz="2400" b="1" dirty="0">
                <a:solidFill>
                  <a:schemeClr val="bg2"/>
                </a:solidFill>
              </a:rPr>
              <a:t>coulomb</a:t>
            </a:r>
            <a:r>
              <a:rPr lang="en-US" sz="2400" dirty="0">
                <a:solidFill>
                  <a:schemeClr val="bg2"/>
                </a:solidFill>
              </a:rPr>
              <a:t> of a charge </a:t>
            </a:r>
            <a:r>
              <a:rPr lang="en-US" sz="2400" b="1" dirty="0">
                <a:solidFill>
                  <a:schemeClr val="bg2"/>
                </a:solidFill>
              </a:rPr>
              <a:t>in a</a:t>
            </a:r>
            <a:r>
              <a:rPr lang="en-US" sz="2400" dirty="0">
                <a:solidFill>
                  <a:schemeClr val="bg2"/>
                </a:solidFill>
              </a:rPr>
              <a:t> second)</a:t>
            </a:r>
          </a:p>
          <a:p>
            <a:pPr marL="914400" lvl="2" indent="0">
              <a:buNone/>
            </a:pPr>
            <a:endParaRPr lang="en-US" dirty="0"/>
          </a:p>
        </p:txBody>
      </p:sp>
      <p:sp>
        <p:nvSpPr>
          <p:cNvPr id="8" name="Rectangle 7">
            <a:extLst>
              <a:ext uri="{FF2B5EF4-FFF2-40B4-BE49-F238E27FC236}">
                <a16:creationId xmlns:a16="http://schemas.microsoft.com/office/drawing/2014/main" id="{A7CBCD37-7721-4271-8C6A-7010248131DD}"/>
              </a:ext>
            </a:extLst>
          </p:cNvPr>
          <p:cNvSpPr/>
          <p:nvPr/>
        </p:nvSpPr>
        <p:spPr>
          <a:xfrm>
            <a:off x="6583335" y="4988461"/>
            <a:ext cx="5229961" cy="1107996"/>
          </a:xfrm>
          <a:prstGeom prst="rect">
            <a:avLst/>
          </a:prstGeom>
        </p:spPr>
        <p:txBody>
          <a:bodyPr wrap="square">
            <a:spAutoFit/>
          </a:bodyPr>
          <a:lstStyle/>
          <a:p>
            <a:r>
              <a:rPr lang="en-US" sz="6600" i="1" dirty="0">
                <a:solidFill>
                  <a:schemeClr val="bg2"/>
                </a:solidFill>
              </a:rPr>
              <a:t>E</a:t>
            </a:r>
            <a:r>
              <a:rPr lang="en-US" sz="6600" baseline="-25000" dirty="0">
                <a:solidFill>
                  <a:schemeClr val="bg2"/>
                </a:solidFill>
              </a:rPr>
              <a:t>(J)</a:t>
            </a:r>
            <a:r>
              <a:rPr lang="en-US" sz="6600" dirty="0">
                <a:solidFill>
                  <a:schemeClr val="bg2"/>
                </a:solidFill>
              </a:rPr>
              <a:t> = </a:t>
            </a:r>
            <a:r>
              <a:rPr lang="en-US" sz="6600" i="1" dirty="0">
                <a:solidFill>
                  <a:schemeClr val="bg2"/>
                </a:solidFill>
              </a:rPr>
              <a:t>V</a:t>
            </a:r>
            <a:r>
              <a:rPr lang="en-US" sz="6600" baseline="-25000" dirty="0">
                <a:solidFill>
                  <a:schemeClr val="bg2"/>
                </a:solidFill>
              </a:rPr>
              <a:t>(V)</a:t>
            </a:r>
            <a:r>
              <a:rPr lang="en-US" sz="6600" i="1" dirty="0">
                <a:solidFill>
                  <a:schemeClr val="bg2"/>
                </a:solidFill>
              </a:rPr>
              <a:t> </a:t>
            </a:r>
            <a:r>
              <a:rPr lang="en-US" sz="6600" dirty="0">
                <a:solidFill>
                  <a:schemeClr val="bg2"/>
                </a:solidFill>
              </a:rPr>
              <a:t>×</a:t>
            </a:r>
            <a:r>
              <a:rPr lang="en-US" sz="6600" i="1" dirty="0">
                <a:solidFill>
                  <a:schemeClr val="bg2"/>
                </a:solidFill>
              </a:rPr>
              <a:t> Q</a:t>
            </a:r>
            <a:r>
              <a:rPr lang="en-US" sz="6600" baseline="-25000" dirty="0">
                <a:solidFill>
                  <a:schemeClr val="bg2"/>
                </a:solidFill>
              </a:rPr>
              <a:t>(C)</a:t>
            </a:r>
            <a:endParaRPr lang="en-US" sz="6600" dirty="0">
              <a:solidFill>
                <a:schemeClr val="bg2"/>
              </a:solidFill>
            </a:endParaRPr>
          </a:p>
        </p:txBody>
      </p:sp>
      <p:sp>
        <p:nvSpPr>
          <p:cNvPr id="9" name="TextBox 8">
            <a:extLst>
              <a:ext uri="{FF2B5EF4-FFF2-40B4-BE49-F238E27FC236}">
                <a16:creationId xmlns:a16="http://schemas.microsoft.com/office/drawing/2014/main" id="{8EDAD0A4-6C4F-4EA7-AF7A-B71623CCA4F5}"/>
              </a:ext>
            </a:extLst>
          </p:cNvPr>
          <p:cNvSpPr txBox="1"/>
          <p:nvPr/>
        </p:nvSpPr>
        <p:spPr>
          <a:xfrm>
            <a:off x="378704" y="4880739"/>
            <a:ext cx="3316077" cy="1323439"/>
          </a:xfrm>
          <a:prstGeom prst="rect">
            <a:avLst/>
          </a:prstGeom>
          <a:noFill/>
        </p:spPr>
        <p:txBody>
          <a:bodyPr wrap="square" rtlCol="0">
            <a:spAutoFit/>
          </a:bodyPr>
          <a:lstStyle/>
          <a:p>
            <a:r>
              <a:rPr lang="en-US" sz="8000" dirty="0">
                <a:solidFill>
                  <a:schemeClr val="bg2"/>
                </a:solidFill>
              </a:rPr>
              <a:t>V=IR</a:t>
            </a:r>
          </a:p>
        </p:txBody>
      </p:sp>
      <p:pic>
        <p:nvPicPr>
          <p:cNvPr id="5" name="Picture 4">
            <a:extLst>
              <a:ext uri="{FF2B5EF4-FFF2-40B4-BE49-F238E27FC236}">
                <a16:creationId xmlns:a16="http://schemas.microsoft.com/office/drawing/2014/main" id="{DFE493B7-4D03-41B0-A629-6B2D1003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935" y="4954022"/>
            <a:ext cx="3979200" cy="1357878"/>
          </a:xfrm>
          <a:prstGeom prst="rect">
            <a:avLst/>
          </a:prstGeom>
        </p:spPr>
      </p:pic>
      <p:pic>
        <p:nvPicPr>
          <p:cNvPr id="7" name="Picture 6">
            <a:extLst>
              <a:ext uri="{FF2B5EF4-FFF2-40B4-BE49-F238E27FC236}">
                <a16:creationId xmlns:a16="http://schemas.microsoft.com/office/drawing/2014/main" id="{883879BA-6CFA-4646-AAC8-ACE7C8734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881" y="152399"/>
            <a:ext cx="1592719" cy="1592719"/>
          </a:xfrm>
          <a:prstGeom prst="rect">
            <a:avLst/>
          </a:prstGeom>
        </p:spPr>
      </p:pic>
    </p:spTree>
    <p:extLst>
      <p:ext uri="{BB962C8B-B14F-4D97-AF65-F5344CB8AC3E}">
        <p14:creationId xmlns:p14="http://schemas.microsoft.com/office/powerpoint/2010/main" val="50408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2" descr="A picture containing street, traffic&#10;&#10;Description automatically generated">
            <a:extLst>
              <a:ext uri="{FF2B5EF4-FFF2-40B4-BE49-F238E27FC236}">
                <a16:creationId xmlns:a16="http://schemas.microsoft.com/office/drawing/2014/main" id="{5565389F-9D6D-4FC0-B5E4-BD04A0DC9937}"/>
              </a:ext>
            </a:extLst>
          </p:cNvPr>
          <p:cNvPicPr>
            <a:picLocks noChangeAspect="1"/>
          </p:cNvPicPr>
          <p:nvPr/>
        </p:nvPicPr>
        <p:blipFill rotWithShape="1">
          <a:blip r:embed="rId3">
            <a:extLst>
              <a:ext uri="{28A0092B-C50C-407E-A947-70E740481C1C}">
                <a14:useLocalDpi xmlns:a14="http://schemas.microsoft.com/office/drawing/2010/main" val="0"/>
              </a:ext>
            </a:extLst>
          </a:blip>
          <a:srcRect l="2062" r="2060" b="3943"/>
          <a:stretch/>
        </p:blipFill>
        <p:spPr>
          <a:xfrm>
            <a:off x="251351" y="597882"/>
            <a:ext cx="11689298" cy="5653626"/>
          </a:xfrm>
          <a:prstGeom prst="rect">
            <a:avLst/>
          </a:prstGeom>
        </p:spPr>
      </p:pic>
    </p:spTree>
    <p:extLst>
      <p:ext uri="{BB962C8B-B14F-4D97-AF65-F5344CB8AC3E}">
        <p14:creationId xmlns:p14="http://schemas.microsoft.com/office/powerpoint/2010/main" val="190371716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a:extLst>
              <a:ext uri="{FF2B5EF4-FFF2-40B4-BE49-F238E27FC236}">
                <a16:creationId xmlns:a16="http://schemas.microsoft.com/office/drawing/2014/main" id="{BA2FA1B2-1681-4FE6-95FF-3C640160E8F1}"/>
              </a:ext>
            </a:extLst>
          </p:cNvPr>
          <p:cNvPicPr>
            <a:picLocks noChangeAspect="1"/>
          </p:cNvPicPr>
          <p:nvPr/>
        </p:nvPicPr>
        <p:blipFill rotWithShape="1">
          <a:blip r:embed="rId3">
            <a:extLst>
              <a:ext uri="{28A0092B-C50C-407E-A947-70E740481C1C}">
                <a14:useLocalDpi xmlns:a14="http://schemas.microsoft.com/office/drawing/2010/main" val="0"/>
              </a:ext>
            </a:extLst>
          </a:blip>
          <a:srcRect l="999" r="3683" b="5306"/>
          <a:stretch/>
        </p:blipFill>
        <p:spPr>
          <a:xfrm>
            <a:off x="356127" y="149288"/>
            <a:ext cx="11165422" cy="6494106"/>
          </a:xfrm>
          <a:prstGeom prst="rect">
            <a:avLst/>
          </a:prstGeom>
        </p:spPr>
      </p:pic>
    </p:spTree>
    <p:extLst>
      <p:ext uri="{BB962C8B-B14F-4D97-AF65-F5344CB8AC3E}">
        <p14:creationId xmlns:p14="http://schemas.microsoft.com/office/powerpoint/2010/main" val="14223899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84404B1-6B03-4B2B-AE50-B28B30914C4D}"/>
              </a:ext>
            </a:extLst>
          </p:cNvPr>
          <p:cNvGraphicFramePr>
            <a:graphicFrameLocks noChangeAspect="1"/>
          </p:cNvGraphicFramePr>
          <p:nvPr/>
        </p:nvGraphicFramePr>
        <p:xfrm>
          <a:off x="581408" y="-499463"/>
          <a:ext cx="10537389" cy="8142528"/>
        </p:xfrm>
        <a:graphic>
          <a:graphicData uri="http://schemas.openxmlformats.org/presentationml/2006/ole">
            <mc:AlternateContent xmlns:mc="http://schemas.openxmlformats.org/markup-compatibility/2006">
              <mc:Choice xmlns:v="urn:schemas-microsoft-com:vml" Requires="v">
                <p:oleObj spid="_x0000_s1085" name="Acrobat Document" r:id="rId4" imgW="7543764" imgH="5829300" progId="AcroExch.Document.DC">
                  <p:embed/>
                </p:oleObj>
              </mc:Choice>
              <mc:Fallback>
                <p:oleObj name="Acrobat Document" r:id="rId4" imgW="7543764" imgH="5829300" progId="AcroExch.Document.DC">
                  <p:embed/>
                  <p:pic>
                    <p:nvPicPr>
                      <p:cNvPr id="2" name="Object 1">
                        <a:extLst>
                          <a:ext uri="{FF2B5EF4-FFF2-40B4-BE49-F238E27FC236}">
                            <a16:creationId xmlns:a16="http://schemas.microsoft.com/office/drawing/2014/main" id="{684404B1-6B03-4B2B-AE50-B28B30914C4D}"/>
                          </a:ext>
                        </a:extLst>
                      </p:cNvPr>
                      <p:cNvPicPr/>
                      <p:nvPr/>
                    </p:nvPicPr>
                    <p:blipFill>
                      <a:blip r:embed="rId5"/>
                      <a:stretch>
                        <a:fillRect/>
                      </a:stretch>
                    </p:blipFill>
                    <p:spPr>
                      <a:xfrm>
                        <a:off x="581408" y="-499463"/>
                        <a:ext cx="10537389" cy="8142528"/>
                      </a:xfrm>
                      <a:prstGeom prst="rect">
                        <a:avLst/>
                      </a:prstGeom>
                    </p:spPr>
                  </p:pic>
                </p:oleObj>
              </mc:Fallback>
            </mc:AlternateContent>
          </a:graphicData>
        </a:graphic>
      </p:graphicFrame>
    </p:spTree>
    <p:extLst>
      <p:ext uri="{BB962C8B-B14F-4D97-AF65-F5344CB8AC3E}">
        <p14:creationId xmlns:p14="http://schemas.microsoft.com/office/powerpoint/2010/main" val="58288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6B7FA78-6366-46DE-BD77-2F95F551268A}"/>
              </a:ext>
            </a:extLst>
          </p:cNvPr>
          <p:cNvSpPr>
            <a:spLocks noGrp="1"/>
          </p:cNvSpPr>
          <p:nvPr>
            <p:ph type="title"/>
          </p:nvPr>
        </p:nvSpPr>
        <p:spPr>
          <a:xfrm>
            <a:off x="535020" y="685800"/>
            <a:ext cx="2780271" cy="5105400"/>
          </a:xfrm>
        </p:spPr>
        <p:txBody>
          <a:bodyPr>
            <a:normAutofit/>
          </a:bodyPr>
          <a:lstStyle/>
          <a:p>
            <a:r>
              <a:rPr lang="en-US" sz="6000" b="1" dirty="0">
                <a:solidFill>
                  <a:srgbClr val="FFFFFF"/>
                </a:solidFill>
              </a:rPr>
              <a:t>Parts of an Electric Fence</a:t>
            </a:r>
          </a:p>
        </p:txBody>
      </p:sp>
      <p:graphicFrame>
        <p:nvGraphicFramePr>
          <p:cNvPr id="5" name="Content Placeholder 2">
            <a:extLst>
              <a:ext uri="{FF2B5EF4-FFF2-40B4-BE49-F238E27FC236}">
                <a16:creationId xmlns:a16="http://schemas.microsoft.com/office/drawing/2014/main" id="{12B200D3-C4CC-42D8-BCD9-B360F17C5A49}"/>
              </a:ext>
            </a:extLst>
          </p:cNvPr>
          <p:cNvGraphicFramePr>
            <a:graphicFrameLocks noGrp="1"/>
          </p:cNvGraphicFramePr>
          <p:nvPr>
            <p:ph idx="1"/>
            <p:extLst>
              <p:ext uri="{D42A27DB-BD31-4B8C-83A1-F6EECF244321}">
                <p14:modId xmlns:p14="http://schemas.microsoft.com/office/powerpoint/2010/main" val="235319477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34206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2982</TotalTime>
  <Words>1778</Words>
  <Application>Microsoft Office PowerPoint</Application>
  <PresentationFormat>Widescreen</PresentationFormat>
  <Paragraphs>257</Paragraphs>
  <Slides>27</Slides>
  <Notes>23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Garamond</vt:lpstr>
      <vt:lpstr>Office Theme</vt:lpstr>
      <vt:lpstr>Organic</vt:lpstr>
      <vt:lpstr>Acrobat Document</vt:lpstr>
      <vt:lpstr>Electric Fencing Workshop </vt:lpstr>
      <vt:lpstr>PowerPoint Presentation</vt:lpstr>
      <vt:lpstr>What Can you use an Electric Fence for??</vt:lpstr>
      <vt:lpstr>Electric Fences Work!!</vt:lpstr>
      <vt:lpstr> A Quick Explanation of Electric Definitions </vt:lpstr>
      <vt:lpstr>PowerPoint Presentation</vt:lpstr>
      <vt:lpstr>PowerPoint Presentation</vt:lpstr>
      <vt:lpstr>PowerPoint Presentation</vt:lpstr>
      <vt:lpstr>Parts of an Electric Fence</vt:lpstr>
      <vt:lpstr>Fence Energizers </vt:lpstr>
      <vt:lpstr>AC Low Impedance</vt:lpstr>
      <vt:lpstr>DC Battery</vt:lpstr>
      <vt:lpstr>Solar</vt:lpstr>
      <vt:lpstr>Conductors </vt:lpstr>
      <vt:lpstr>Temporary  </vt:lpstr>
      <vt:lpstr>PowerPoint Presentation</vt:lpstr>
      <vt:lpstr>Fence Posts</vt:lpstr>
      <vt:lpstr>Grounding Rods </vt:lpstr>
      <vt:lpstr>Insulators and Gate Handles </vt:lpstr>
      <vt:lpstr>Tester</vt:lpstr>
      <vt:lpstr>Common Questions about Electric Fencing</vt:lpstr>
      <vt:lpstr>Common Questions about Electric Fencing</vt:lpstr>
      <vt:lpstr>Common Questions about Electric Fencing</vt:lpstr>
      <vt:lpstr>Common Questions about Electric Fencing</vt:lpstr>
      <vt:lpstr>Common Questions about Electric Fencing</vt:lpstr>
      <vt:lpstr>Common Questions about Electric Fencing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Fencing Workshop</dc:title>
  <dc:creator>Pelham, Jacob S (DFG)</dc:creator>
  <cp:lastModifiedBy>Romanoff, Kristen L (DFG)</cp:lastModifiedBy>
  <cp:revision>96</cp:revision>
  <dcterms:created xsi:type="dcterms:W3CDTF">2020-02-19T00:18:20Z</dcterms:created>
  <dcterms:modified xsi:type="dcterms:W3CDTF">2020-07-28T17:17:44Z</dcterms:modified>
</cp:coreProperties>
</file>